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ggVEilT8YghXa+l6HHO46ei8Rq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6" d="100"/>
          <a:sy n="156" d="100"/>
        </p:scale>
        <p:origin x="-324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479640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1" name="Google Shape;3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9" name="Google Shape;3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6" name="Google Shape;43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7" name="Google Shape;4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8" name="Google Shape;54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2" name="Google Shape;59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2" name="Google Shape;63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4" name="Google Shape;66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0" name="Google Shape;69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3" name="Google Shape;7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3" name="Google Shape;7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1" name="Google Shape;76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6" name="Google Shape;78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1" name="Google Shape;84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6" name="Google Shape;86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1" name="Google Shape;89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3" name="Google Shape;91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8" name="Google Shape;93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3" name="Google Shape;96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6" name="Google Shape;98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9" name="Google Shape;100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2" name="Google Shape;103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8" name="Google Shape;105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2" name="Google Shape;108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2" name="Google Shape;112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7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6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 txBox="1">
            <a:spLocks noGrp="1"/>
          </p:cNvSpPr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7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0"/>
          <p:cNvSpPr txBox="1">
            <a:spLocks noGrp="1"/>
          </p:cNvSpPr>
          <p:nvPr>
            <p:ph type="body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body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4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4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4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5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68" name="Google Shape;68;p45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  <a:defRPr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uzzorange.com/techorange/2017/10/17/adam-jamie-cpu-gpu-compar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38AQ_Xbn3A?t=2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38AQ_Xbn3A&amp;feature=youtu.be&amp;t=2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glsamples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achefriends.org/zh_tw/download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 descr="D:\Downloads\WEBGL封面jpg_工作區域 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" y="-158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3252174" y="1411217"/>
            <a:ext cx="25203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959"/>
              <a:buFont typeface="Microsoft JhengHei"/>
              <a:buNone/>
            </a:pPr>
            <a:r>
              <a:rPr lang="en-US" sz="3206" b="1" dirty="0" err="1">
                <a:solidFill>
                  <a:srgbClr val="002060"/>
                </a:solidFill>
              </a:rPr>
              <a:t>WebGL</a:t>
            </a:r>
            <a:r>
              <a:rPr lang="en-US" sz="3206" b="1" dirty="0">
                <a:solidFill>
                  <a:srgbClr val="002060"/>
                </a:solidFill>
              </a:rPr>
              <a:t> </a:t>
            </a:r>
            <a:br>
              <a:rPr lang="en-US" sz="3206" b="1" dirty="0">
                <a:solidFill>
                  <a:srgbClr val="002060"/>
                </a:solidFill>
              </a:rPr>
            </a:br>
            <a:r>
              <a:rPr lang="en-US" sz="3206" b="1" dirty="0">
                <a:solidFill>
                  <a:srgbClr val="002060"/>
                </a:solidFill>
              </a:rPr>
              <a:t>Lesson 1</a:t>
            </a:r>
            <a:endParaRPr sz="3206" b="1" dirty="0">
              <a:solidFill>
                <a:srgbClr val="002060"/>
              </a:solidFill>
            </a:endParaRPr>
          </a:p>
        </p:txBody>
      </p:sp>
      <p:pic>
        <p:nvPicPr>
          <p:cNvPr id="90" name="Google Shape;90;p1" descr="D:\Downloads\111-1114675_user-login-person-man-enter-person-login-ic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9207" y="4241152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2831729" y="4230624"/>
            <a:ext cx="322145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 dirty="0">
                <a:solidFill>
                  <a:srgbClr val="E36C09"/>
                </a:solidFill>
              </a:rPr>
              <a:t>Yen-Yi </a:t>
            </a:r>
            <a:r>
              <a:rPr lang="en-US" sz="1800" dirty="0" smtClean="0">
                <a:solidFill>
                  <a:srgbClr val="E36C09"/>
                </a:solidFill>
              </a:rPr>
              <a:t>Chen</a:t>
            </a:r>
            <a:r>
              <a:rPr lang="zh-TW" altLang="en-US" sz="1800" dirty="0" smtClean="0">
                <a:solidFill>
                  <a:srgbClr val="E36C09"/>
                </a:solidFill>
              </a:rPr>
              <a:t> 陳彥沂</a:t>
            </a:r>
            <a:endParaRPr sz="1800" dirty="0">
              <a:solidFill>
                <a:srgbClr val="E36C09"/>
              </a:solidFill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588551" y="594044"/>
            <a:ext cx="2873312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linss@ntou.edu.tw</a:t>
            </a:r>
            <a:endParaRPr sz="1800" b="0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3" name="Google Shape;93;p1" descr="D:\Downloads\mail-14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8511" y="622224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3280374" y="2767140"/>
            <a:ext cx="2463900" cy="463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400"/>
              <a:buFont typeface="Microsoft JhengHei"/>
              <a:buNone/>
            </a:pPr>
            <a:r>
              <a:rPr lang="en-US" sz="2400" b="1" i="0" u="none" strike="noStrike" cap="none" dirty="0" err="1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環境設定</a:t>
            </a:r>
            <a:r>
              <a:rPr lang="en-US" sz="2400" b="1" i="0" u="none" strike="noStrike" cap="none" dirty="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2400" b="1" i="0" u="none" strike="noStrike" cap="none" dirty="0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3280373" y="3358707"/>
            <a:ext cx="2463900" cy="463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400"/>
              <a:buFont typeface="Microsoft JhengHei"/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基本圖形繪製</a:t>
            </a:r>
            <a:endParaRPr sz="2400" b="1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7" name="Google Shape;97;p1" descr="D:\Downloads\111-1114675_user-login-person-man-enter-person-login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8511" y="200053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>
            <a:spLocks noGrp="1"/>
          </p:cNvSpPr>
          <p:nvPr>
            <p:ph type="subTitle" idx="1"/>
          </p:nvPr>
        </p:nvSpPr>
        <p:spPr>
          <a:xfrm>
            <a:off x="1588551" y="189550"/>
            <a:ext cx="17871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>
                <a:solidFill>
                  <a:srgbClr val="366092"/>
                </a:solidFill>
              </a:rPr>
              <a:t>Shih-Syun Lin</a:t>
            </a:r>
            <a:endParaRPr sz="1800">
              <a:solidFill>
                <a:srgbClr val="366092"/>
              </a:solidFill>
            </a:endParaRPr>
          </a:p>
        </p:txBody>
      </p:sp>
      <p:pic>
        <p:nvPicPr>
          <p:cNvPr id="99" name="Google Shape;99;p1" descr="D:\Downloads\mail-142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81282" y="4700448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>
            <a:spLocks noGrp="1"/>
          </p:cNvSpPr>
          <p:nvPr>
            <p:ph type="subTitle" idx="1"/>
          </p:nvPr>
        </p:nvSpPr>
        <p:spPr>
          <a:xfrm>
            <a:off x="2843811" y="4681568"/>
            <a:ext cx="38289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 dirty="0">
                <a:solidFill>
                  <a:srgbClr val="E36C09"/>
                </a:solidFill>
              </a:rPr>
              <a:t>cloudya07@email.ntou.edu.tw</a:t>
            </a:r>
            <a:endParaRPr sz="1800" dirty="0">
              <a:solidFill>
                <a:srgbClr val="E36C09"/>
              </a:solidFill>
            </a:endParaRPr>
          </a:p>
        </p:txBody>
      </p:sp>
      <p:pic>
        <p:nvPicPr>
          <p:cNvPr id="14" name="Google Shape;90;p1" descr="D:\Downloads\111-1114675_user-login-person-man-enter-person-login-icon.png"/>
          <p:cNvPicPr preferRelativeResize="0"/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991816" y="144048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91;p1"/>
          <p:cNvSpPr txBox="1">
            <a:spLocks/>
          </p:cNvSpPr>
          <p:nvPr/>
        </p:nvSpPr>
        <p:spPr>
          <a:xfrm>
            <a:off x="4354337" y="133520"/>
            <a:ext cx="2779872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4064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indent="0" algn="l">
              <a:spcBef>
                <a:spcPts val="0"/>
              </a:spcBef>
              <a:buClr>
                <a:srgbClr val="366092"/>
              </a:buClr>
              <a:buSzPts val="1800"/>
            </a:pPr>
            <a:r>
              <a:rPr lang="en-US" altLang="zh-TW" sz="1800" dirty="0" smtClean="0">
                <a:solidFill>
                  <a:srgbClr val="7030A0"/>
                </a:solidFill>
              </a:rPr>
              <a:t>Yu-Fan Chang</a:t>
            </a:r>
            <a:r>
              <a:rPr lang="zh-TW" altLang="en-US" sz="1800" dirty="0" smtClean="0">
                <a:solidFill>
                  <a:srgbClr val="7030A0"/>
                </a:solidFill>
              </a:rPr>
              <a:t> 張宇帆</a:t>
            </a:r>
            <a:endParaRPr lang="en-US" sz="1800" dirty="0">
              <a:solidFill>
                <a:srgbClr val="7030A0"/>
              </a:solidFill>
            </a:endParaRPr>
          </a:p>
        </p:txBody>
      </p:sp>
      <p:pic>
        <p:nvPicPr>
          <p:cNvPr id="16" name="Google Shape;99;p1" descr="D:\Downloads\mail-142.png"/>
          <p:cNvPicPr preferRelativeResize="0"/>
          <p:nvPr/>
        </p:nvPicPr>
        <p:blipFill rotWithShape="1">
          <a:blip r:embed="rId7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003891" y="603344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00;p1"/>
          <p:cNvSpPr txBox="1">
            <a:spLocks/>
          </p:cNvSpPr>
          <p:nvPr/>
        </p:nvSpPr>
        <p:spPr>
          <a:xfrm>
            <a:off x="4366420" y="584464"/>
            <a:ext cx="38289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4064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indent="0" algn="l">
              <a:spcBef>
                <a:spcPts val="0"/>
              </a:spcBef>
              <a:buClr>
                <a:srgbClr val="366092"/>
              </a:buClr>
              <a:buSzPts val="1800"/>
            </a:pPr>
            <a:r>
              <a:rPr lang="en-US" sz="1800" dirty="0">
                <a:solidFill>
                  <a:srgbClr val="7030A0"/>
                </a:solidFill>
              </a:rPr>
              <a:t>a2569875@gmail.com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三、Xampp安裝</a:t>
            </a:r>
            <a:endParaRPr/>
          </a:p>
        </p:txBody>
      </p:sp>
      <p:grpSp>
        <p:nvGrpSpPr>
          <p:cNvPr id="314" name="Google Shape;314;p1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15" name="Google Shape;315;p1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19" name="Google Shape;319;p1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20" name="Google Shape;320;p1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23" name="Google Shape;323;p13"/>
          <p:cNvSpPr/>
          <p:nvPr/>
        </p:nvSpPr>
        <p:spPr>
          <a:xfrm>
            <a:off x="889248" y="875496"/>
            <a:ext cx="16305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(二)安裝說明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4" name="Google Shape;324;p13"/>
          <p:cNvSpPr/>
          <p:nvPr/>
        </p:nvSpPr>
        <p:spPr>
          <a:xfrm>
            <a:off x="971600" y="1347614"/>
            <a:ext cx="3819856" cy="36004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4.打開xampp\htdocs\index.php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25" name="Google Shape;325;p13"/>
          <p:cNvPicPr preferRelativeResize="0"/>
          <p:nvPr/>
        </p:nvPicPr>
        <p:blipFill rotWithShape="1">
          <a:blip r:embed="rId3">
            <a:alphaModFix/>
          </a:blip>
          <a:srcRect b="7894"/>
          <a:stretch/>
        </p:blipFill>
        <p:spPr>
          <a:xfrm>
            <a:off x="855117" y="1857234"/>
            <a:ext cx="7101260" cy="309078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3"/>
          <p:cNvSpPr/>
          <p:nvPr/>
        </p:nvSpPr>
        <p:spPr>
          <a:xfrm>
            <a:off x="855117" y="4594603"/>
            <a:ext cx="7101260" cy="27415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7" name="Google Shape;327;p1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三、Xampp安裝</a:t>
            </a:r>
            <a:endParaRPr/>
          </a:p>
        </p:txBody>
      </p:sp>
      <p:grpSp>
        <p:nvGrpSpPr>
          <p:cNvPr id="333" name="Google Shape;333;p1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34" name="Google Shape;334;p1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38" name="Google Shape;338;p1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39" name="Google Shape;339;p1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42" name="Google Shape;342;p14"/>
          <p:cNvSpPr/>
          <p:nvPr/>
        </p:nvSpPr>
        <p:spPr>
          <a:xfrm>
            <a:off x="889248" y="875496"/>
            <a:ext cx="16305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(二)安裝說明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3" name="Google Shape;343;p14"/>
          <p:cNvSpPr/>
          <p:nvPr/>
        </p:nvSpPr>
        <p:spPr>
          <a:xfrm>
            <a:off x="971600" y="1347625"/>
            <a:ext cx="5967600" cy="3600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5.在此可以修改路徑，並把資料放到此路徑下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44" name="Google Shape;34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34" y="1851670"/>
            <a:ext cx="6092445" cy="251153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6" name="Google Shape;343;p14"/>
          <p:cNvSpPr/>
          <p:nvPr/>
        </p:nvSpPr>
        <p:spPr>
          <a:xfrm>
            <a:off x="971600" y="4472218"/>
            <a:ext cx="5967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altLang="en-US" sz="18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也可以直接手動把資料夾拖放到</a:t>
            </a:r>
            <a:r>
              <a:rPr lang="en-US" altLang="zh-TW" sz="18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dashboard</a:t>
            </a:r>
            <a:r>
              <a:rPr lang="zh-TW" altLang="en-US" sz="18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</a:t>
            </a:r>
            <a:endParaRPr sz="1800" b="0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三、Xampp安裝</a:t>
            </a:r>
            <a:endParaRPr/>
          </a:p>
        </p:txBody>
      </p:sp>
      <p:grpSp>
        <p:nvGrpSpPr>
          <p:cNvPr id="351" name="Google Shape;351;p1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52" name="Google Shape;352;p1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56" name="Google Shape;356;p1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57" name="Google Shape;357;p1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60" name="Google Shape;360;p15"/>
          <p:cNvSpPr/>
          <p:nvPr/>
        </p:nvSpPr>
        <p:spPr>
          <a:xfrm>
            <a:off x="889248" y="875496"/>
            <a:ext cx="16305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(二)安裝說明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1" name="Google Shape;361;p15"/>
          <p:cNvSpPr/>
          <p:nvPr/>
        </p:nvSpPr>
        <p:spPr>
          <a:xfrm>
            <a:off x="898449" y="1347614"/>
            <a:ext cx="4595267" cy="36004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6.打開網頁，在網址列輸入Localhost/......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62" name="Google Shape;362;p15"/>
          <p:cNvPicPr preferRelativeResize="0"/>
          <p:nvPr/>
        </p:nvPicPr>
        <p:blipFill rotWithShape="1">
          <a:blip r:embed="rId3">
            <a:alphaModFix/>
          </a:blip>
          <a:srcRect b="47279"/>
          <a:stretch/>
        </p:blipFill>
        <p:spPr>
          <a:xfrm>
            <a:off x="923143" y="1879084"/>
            <a:ext cx="4360480" cy="296616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5"/>
          <p:cNvSpPr/>
          <p:nvPr/>
        </p:nvSpPr>
        <p:spPr>
          <a:xfrm>
            <a:off x="930458" y="1871828"/>
            <a:ext cx="4360480" cy="30295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4" name="Google Shape;364;p15"/>
          <p:cNvSpPr txBox="1"/>
          <p:nvPr/>
        </p:nvSpPr>
        <p:spPr>
          <a:xfrm>
            <a:off x="5562110" y="1347614"/>
            <a:ext cx="3398728" cy="646331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也可以輸入</a:t>
            </a: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127.0.0.1</a:t>
            </a: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來存取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效果跟localhost相同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5" name="Google Shape;365;p15"/>
          <p:cNvSpPr/>
          <p:nvPr/>
        </p:nvSpPr>
        <p:spPr>
          <a:xfrm>
            <a:off x="6228184" y="4148137"/>
            <a:ext cx="1512168" cy="58627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Try It Now!</a:t>
            </a:r>
            <a:endParaRPr sz="18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6" name="Google Shape;366;p1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16" descr="D:\Downloads\webglTeplate_工作區域 1 複本 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775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539552" y="98757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zh-TW" altLang="en-US" dirty="0" smtClean="0">
                <a:solidFill>
                  <a:srgbClr val="002060"/>
                </a:solidFill>
              </a:rPr>
              <a:t>貳</a:t>
            </a:r>
            <a:r>
              <a:rPr lang="en-US" dirty="0" smtClean="0">
                <a:solidFill>
                  <a:srgbClr val="002060"/>
                </a:solidFill>
              </a:rPr>
              <a:t>、</a:t>
            </a:r>
            <a:r>
              <a:rPr lang="en-US" dirty="0" err="1">
                <a:solidFill>
                  <a:srgbClr val="002060"/>
                </a:solidFill>
              </a:rPr>
              <a:t>基本圖形繪製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373" name="Google Shape;373;p16"/>
          <p:cNvSpPr/>
          <p:nvPr/>
        </p:nvSpPr>
        <p:spPr>
          <a:xfrm>
            <a:off x="1565920" y="1696035"/>
            <a:ext cx="336612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一、繪圖系統</a:t>
            </a:r>
            <a:endParaRPr sz="2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二、繪圖相關function</a:t>
            </a:r>
            <a:endParaRPr sz="2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一、繪圖系統</a:t>
            </a:r>
            <a:endParaRPr/>
          </a:p>
        </p:txBody>
      </p:sp>
      <p:grpSp>
        <p:nvGrpSpPr>
          <p:cNvPr id="380" name="Google Shape;380;p1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81" name="Google Shape;381;p1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85" name="Google Shape;385;p1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86" name="Google Shape;386;p1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89" name="Google Shape;389;p17"/>
          <p:cNvSpPr/>
          <p:nvPr/>
        </p:nvSpPr>
        <p:spPr>
          <a:xfrm>
            <a:off x="755576" y="1995686"/>
            <a:ext cx="917848" cy="646331"/>
          </a:xfrm>
          <a:prstGeom prst="rect">
            <a:avLst/>
          </a:prstGeom>
          <a:solidFill>
            <a:srgbClr val="FDE9D8"/>
          </a:solidFill>
          <a:ln w="127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97480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Input device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7"/>
          <p:cNvSpPr/>
          <p:nvPr/>
        </p:nvSpPr>
        <p:spPr>
          <a:xfrm>
            <a:off x="2068806" y="1995686"/>
            <a:ext cx="1242584" cy="646331"/>
          </a:xfrm>
          <a:prstGeom prst="rect">
            <a:avLst/>
          </a:prstGeom>
          <a:solidFill>
            <a:srgbClr val="FDE9D8"/>
          </a:solidFill>
          <a:ln w="127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97480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Processor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97480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(CPU)</a:t>
            </a:r>
            <a:endParaRPr sz="1800" b="0" i="0" u="none" strike="noStrike" cap="none">
              <a:solidFill>
                <a:srgbClr val="97480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1" name="Google Shape;391;p17"/>
          <p:cNvSpPr/>
          <p:nvPr/>
        </p:nvSpPr>
        <p:spPr>
          <a:xfrm>
            <a:off x="3706772" y="1995686"/>
            <a:ext cx="1362809" cy="646331"/>
          </a:xfrm>
          <a:prstGeom prst="rect">
            <a:avLst/>
          </a:prstGeom>
          <a:solidFill>
            <a:srgbClr val="FDE9D8"/>
          </a:solidFill>
          <a:ln w="127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97480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Graphics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97480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processing</a:t>
            </a:r>
            <a:endParaRPr sz="1800" b="0" i="0" u="none" strike="noStrike" cap="none">
              <a:solidFill>
                <a:srgbClr val="97480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2" name="Google Shape;392;p17"/>
          <p:cNvSpPr/>
          <p:nvPr/>
        </p:nvSpPr>
        <p:spPr>
          <a:xfrm>
            <a:off x="5464963" y="2134185"/>
            <a:ext cx="1519968" cy="369332"/>
          </a:xfrm>
          <a:prstGeom prst="rect">
            <a:avLst/>
          </a:prstGeom>
          <a:solidFill>
            <a:srgbClr val="FDE9D8"/>
          </a:solidFill>
          <a:ln w="127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97480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Framebuffer</a:t>
            </a:r>
            <a:endParaRPr sz="1800" b="0" i="0" u="none" strike="noStrike" cap="none">
              <a:solidFill>
                <a:srgbClr val="97480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3" name="Google Shape;393;p17"/>
          <p:cNvSpPr/>
          <p:nvPr/>
        </p:nvSpPr>
        <p:spPr>
          <a:xfrm>
            <a:off x="7380312" y="1995686"/>
            <a:ext cx="966931" cy="646331"/>
          </a:xfrm>
          <a:prstGeom prst="rect">
            <a:avLst/>
          </a:prstGeom>
          <a:solidFill>
            <a:srgbClr val="FDE9D8"/>
          </a:solidFill>
          <a:ln w="127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97480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97480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device</a:t>
            </a:r>
            <a:endParaRPr sz="1800" b="0" i="0" u="none" strike="noStrike" cap="none">
              <a:solidFill>
                <a:srgbClr val="97480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4" name="Google Shape;394;p17"/>
          <p:cNvSpPr/>
          <p:nvPr/>
        </p:nvSpPr>
        <p:spPr>
          <a:xfrm>
            <a:off x="2076363" y="2898691"/>
            <a:ext cx="1227471" cy="646331"/>
          </a:xfrm>
          <a:prstGeom prst="rect">
            <a:avLst/>
          </a:prstGeom>
          <a:solidFill>
            <a:srgbClr val="FDE9D8"/>
          </a:solidFill>
          <a:ln w="127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97480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CPU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97480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memory</a:t>
            </a:r>
            <a:endParaRPr sz="1800" b="0" i="0" u="none" strike="noStrike" cap="none">
              <a:solidFill>
                <a:srgbClr val="97480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5" name="Google Shape;395;p17"/>
          <p:cNvSpPr/>
          <p:nvPr/>
        </p:nvSpPr>
        <p:spPr>
          <a:xfrm>
            <a:off x="3706771" y="2898690"/>
            <a:ext cx="1362809" cy="646331"/>
          </a:xfrm>
          <a:prstGeom prst="rect">
            <a:avLst/>
          </a:prstGeom>
          <a:solidFill>
            <a:srgbClr val="FDE9D8"/>
          </a:solidFill>
          <a:ln w="127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97480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GPU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97480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memory</a:t>
            </a:r>
            <a:endParaRPr sz="1800" b="0" i="0" u="none" strike="noStrike" cap="none">
              <a:solidFill>
                <a:srgbClr val="97480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396" name="Google Shape;396;p17"/>
          <p:cNvCxnSpPr>
            <a:stCxn id="389" idx="3"/>
            <a:endCxn id="390" idx="1"/>
          </p:cNvCxnSpPr>
          <p:nvPr/>
        </p:nvCxnSpPr>
        <p:spPr>
          <a:xfrm>
            <a:off x="1673424" y="2318851"/>
            <a:ext cx="395400" cy="0"/>
          </a:xfrm>
          <a:prstGeom prst="straightConnector1">
            <a:avLst/>
          </a:prstGeom>
          <a:noFill/>
          <a:ln w="12700" cap="flat" cmpd="sng">
            <a:solidFill>
              <a:srgbClr val="E36C0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7" name="Google Shape;397;p17"/>
          <p:cNvCxnSpPr>
            <a:stCxn id="390" idx="3"/>
            <a:endCxn id="391" idx="1"/>
          </p:cNvCxnSpPr>
          <p:nvPr/>
        </p:nvCxnSpPr>
        <p:spPr>
          <a:xfrm>
            <a:off x="3311390" y="2318851"/>
            <a:ext cx="395400" cy="0"/>
          </a:xfrm>
          <a:prstGeom prst="straightConnector1">
            <a:avLst/>
          </a:prstGeom>
          <a:noFill/>
          <a:ln w="12700" cap="flat" cmpd="sng">
            <a:solidFill>
              <a:srgbClr val="E36C0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8" name="Google Shape;398;p17"/>
          <p:cNvCxnSpPr>
            <a:stCxn id="391" idx="3"/>
            <a:endCxn id="392" idx="1"/>
          </p:cNvCxnSpPr>
          <p:nvPr/>
        </p:nvCxnSpPr>
        <p:spPr>
          <a:xfrm>
            <a:off x="5069581" y="2318851"/>
            <a:ext cx="395400" cy="0"/>
          </a:xfrm>
          <a:prstGeom prst="straightConnector1">
            <a:avLst/>
          </a:prstGeom>
          <a:noFill/>
          <a:ln w="12700" cap="flat" cmpd="sng">
            <a:solidFill>
              <a:srgbClr val="E36C0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9" name="Google Shape;399;p17"/>
          <p:cNvCxnSpPr>
            <a:stCxn id="392" idx="3"/>
            <a:endCxn id="393" idx="1"/>
          </p:cNvCxnSpPr>
          <p:nvPr/>
        </p:nvCxnSpPr>
        <p:spPr>
          <a:xfrm>
            <a:off x="6984931" y="2318851"/>
            <a:ext cx="395400" cy="0"/>
          </a:xfrm>
          <a:prstGeom prst="straightConnector1">
            <a:avLst/>
          </a:prstGeom>
          <a:noFill/>
          <a:ln w="12700" cap="flat" cmpd="sng">
            <a:solidFill>
              <a:srgbClr val="E36C0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0" name="Google Shape;400;p17"/>
          <p:cNvSpPr txBox="1"/>
          <p:nvPr/>
        </p:nvSpPr>
        <p:spPr>
          <a:xfrm>
            <a:off x="753993" y="2714025"/>
            <a:ext cx="8771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鍵盤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滑鼠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手寫板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7"/>
          <p:cNvSpPr txBox="1"/>
          <p:nvPr/>
        </p:nvSpPr>
        <p:spPr>
          <a:xfrm>
            <a:off x="7540611" y="271402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螢幕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402" name="Google Shape;402;p17"/>
          <p:cNvCxnSpPr>
            <a:stCxn id="391" idx="2"/>
            <a:endCxn id="395" idx="0"/>
          </p:cNvCxnSpPr>
          <p:nvPr/>
        </p:nvCxnSpPr>
        <p:spPr>
          <a:xfrm>
            <a:off x="4388176" y="2642017"/>
            <a:ext cx="0" cy="256800"/>
          </a:xfrm>
          <a:prstGeom prst="straightConnector1">
            <a:avLst/>
          </a:prstGeom>
          <a:noFill/>
          <a:ln w="12700" cap="flat" cmpd="sng">
            <a:solidFill>
              <a:srgbClr val="E36C0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03" name="Google Shape;403;p17"/>
          <p:cNvCxnSpPr>
            <a:stCxn id="390" idx="2"/>
            <a:endCxn id="394" idx="0"/>
          </p:cNvCxnSpPr>
          <p:nvPr/>
        </p:nvCxnSpPr>
        <p:spPr>
          <a:xfrm>
            <a:off x="2690098" y="2642017"/>
            <a:ext cx="0" cy="256800"/>
          </a:xfrm>
          <a:prstGeom prst="straightConnector1">
            <a:avLst/>
          </a:prstGeom>
          <a:noFill/>
          <a:ln w="12700" cap="flat" cmpd="sng">
            <a:solidFill>
              <a:srgbClr val="E36C0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04" name="Google Shape;404;p17"/>
          <p:cNvSpPr/>
          <p:nvPr/>
        </p:nvSpPr>
        <p:spPr>
          <a:xfrm>
            <a:off x="889248" y="875496"/>
            <a:ext cx="214353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(一)繪圖系統組成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一、繪圖系統</a:t>
            </a:r>
            <a:endParaRPr/>
          </a:p>
        </p:txBody>
      </p:sp>
      <p:grpSp>
        <p:nvGrpSpPr>
          <p:cNvPr id="411" name="Google Shape;411;p1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12" name="Google Shape;412;p1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16" name="Google Shape;416;p1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17" name="Google Shape;417;p1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20" name="Google Shape;420;p18"/>
          <p:cNvSpPr/>
          <p:nvPr/>
        </p:nvSpPr>
        <p:spPr>
          <a:xfrm>
            <a:off x="889248" y="875496"/>
            <a:ext cx="16305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(二)名詞定義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8"/>
          <p:cNvSpPr txBox="1"/>
          <p:nvPr/>
        </p:nvSpPr>
        <p:spPr>
          <a:xfrm>
            <a:off x="692188" y="1347614"/>
            <a:ext cx="1012346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1.Pixel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2" name="Google Shape;422;p18"/>
          <p:cNvSpPr txBox="1"/>
          <p:nvPr/>
        </p:nvSpPr>
        <p:spPr>
          <a:xfrm>
            <a:off x="1704534" y="1347614"/>
            <a:ext cx="24929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像素，影像的基本單位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23" name="Google Shape;423;p18" descr="D:\Downloads\40BD4894-25B1-45EA-82FC-B6AD6EFE5B4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3688" y="1780376"/>
            <a:ext cx="1935434" cy="19354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" name="Google Shape;424;p18"/>
          <p:cNvGrpSpPr/>
          <p:nvPr/>
        </p:nvGrpSpPr>
        <p:grpSpPr>
          <a:xfrm>
            <a:off x="2796116" y="1727220"/>
            <a:ext cx="1102810" cy="1988590"/>
            <a:chOff x="1571980" y="2014538"/>
            <a:chExt cx="1102810" cy="1988590"/>
          </a:xfrm>
        </p:grpSpPr>
        <p:sp>
          <p:nvSpPr>
            <p:cNvPr id="426" name="Google Shape;426;p18"/>
            <p:cNvSpPr/>
            <p:nvPr/>
          </p:nvSpPr>
          <p:spPr>
            <a:xfrm>
              <a:off x="1571980" y="2643758"/>
              <a:ext cx="216024" cy="208670"/>
            </a:xfrm>
            <a:prstGeom prst="rect">
              <a:avLst/>
            </a:prstGeom>
            <a:noFill/>
            <a:ln w="2540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427" name="Google Shape;427;p18"/>
            <p:cNvCxnSpPr/>
            <p:nvPr/>
          </p:nvCxnSpPr>
          <p:spPr>
            <a:xfrm rot="10800000" flipH="1">
              <a:off x="1788004" y="2014538"/>
              <a:ext cx="886786" cy="629221"/>
            </a:xfrm>
            <a:prstGeom prst="straightConnector1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8"/>
            <p:cNvCxnSpPr/>
            <p:nvPr/>
          </p:nvCxnSpPr>
          <p:spPr>
            <a:xfrm>
              <a:off x="1788004" y="2852428"/>
              <a:ext cx="886786" cy="1150700"/>
            </a:xfrm>
            <a:prstGeom prst="straightConnector1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30" name="Google Shape;430;p18"/>
          <p:cNvSpPr txBox="1"/>
          <p:nvPr/>
        </p:nvSpPr>
        <p:spPr>
          <a:xfrm>
            <a:off x="692188" y="4062493"/>
            <a:ext cx="1797176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2.Framebuffer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1" name="Google Shape;431;p18"/>
          <p:cNvSpPr txBox="1"/>
          <p:nvPr/>
        </p:nvSpPr>
        <p:spPr>
          <a:xfrm>
            <a:off x="2489364" y="4043696"/>
            <a:ext cx="3416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要顯示到螢幕上的像素被儲存在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Framebuffer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2" name="Google Shape;432;p1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25" y="1743128"/>
            <a:ext cx="2295627" cy="1956771"/>
          </a:xfrm>
          <a:prstGeom prst="rect">
            <a:avLst/>
          </a:prstGeom>
          <a:noFill/>
          <a:ln w="19050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一、繪圖系統</a:t>
            </a:r>
            <a:endParaRPr/>
          </a:p>
        </p:txBody>
      </p:sp>
      <p:grpSp>
        <p:nvGrpSpPr>
          <p:cNvPr id="439" name="Google Shape;439;p4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40" name="Google Shape;440;p4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41" name="Google Shape;441;p4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42" name="Google Shape;442;p4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44" name="Google Shape;444;p4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45" name="Google Shape;445;p4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46" name="Google Shape;446;p4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47" name="Google Shape;447;p4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48" name="Google Shape;448;p48"/>
          <p:cNvSpPr/>
          <p:nvPr/>
        </p:nvSpPr>
        <p:spPr>
          <a:xfrm>
            <a:off x="889248" y="875496"/>
            <a:ext cx="16305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(二)名詞定義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8"/>
          <p:cNvSpPr txBox="1"/>
          <p:nvPr/>
        </p:nvSpPr>
        <p:spPr>
          <a:xfrm>
            <a:off x="692188" y="1347614"/>
            <a:ext cx="1751090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3.CPU與GPU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0" name="Google Shape;450;p48"/>
          <p:cNvSpPr/>
          <p:nvPr/>
        </p:nvSpPr>
        <p:spPr>
          <a:xfrm>
            <a:off x="467544" y="1923678"/>
            <a:ext cx="4806137" cy="923330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CPU（Central Processing Unit）中央處理器可以理解為電腦的心臟，原則來說一切的運行計算通通都要靠 CPU 才能運作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1" name="Google Shape;451;p48"/>
          <p:cNvSpPr/>
          <p:nvPr/>
        </p:nvSpPr>
        <p:spPr>
          <a:xfrm>
            <a:off x="467543" y="3088580"/>
            <a:ext cx="4806137" cy="923330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GPU（graphics processing unit）是繪圖處理器，主要負責電腦中顯示與繪圖相關的工作項目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48"/>
          <p:cNvSpPr/>
          <p:nvPr/>
        </p:nvSpPr>
        <p:spPr>
          <a:xfrm>
            <a:off x="5544616" y="2578072"/>
            <a:ext cx="316470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CPU 與 GPU 到底差在哪？</a:t>
            </a: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https://buzzorange.com/techorange/2017/10/17/adam-jamie-cpu-gpu-compare/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3" name="Google Shape;453;p48"/>
          <p:cNvSpPr/>
          <p:nvPr/>
        </p:nvSpPr>
        <p:spPr>
          <a:xfrm>
            <a:off x="5436096" y="1923678"/>
            <a:ext cx="3524742" cy="646331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如果把 CPU 跟 GPU 都拿來處理繪圖工作的話，有什麼差別呢？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4" name="Google Shape;454;p4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25" descr="D:\Downloads\gl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239" y="1990400"/>
            <a:ext cx="2834640" cy="213475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一、繪圖系統</a:t>
            </a:r>
            <a:endParaRPr/>
          </a:p>
        </p:txBody>
      </p:sp>
      <p:grpSp>
        <p:nvGrpSpPr>
          <p:cNvPr id="461" name="Google Shape;461;p2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62" name="Google Shape;462;p2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66" name="Google Shape;466;p2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67" name="Google Shape;467;p2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70" name="Google Shape;470;p25"/>
          <p:cNvSpPr/>
          <p:nvPr/>
        </p:nvSpPr>
        <p:spPr>
          <a:xfrm>
            <a:off x="889248" y="875496"/>
            <a:ext cx="294277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(三)電腦繪圖概述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72" name="Google Shape;472;p25"/>
          <p:cNvSpPr txBox="1"/>
          <p:nvPr/>
        </p:nvSpPr>
        <p:spPr>
          <a:xfrm>
            <a:off x="954194" y="1344110"/>
            <a:ext cx="1462730" cy="64629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Objects &amp;Viewers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3" name="Google Shape;473;p25"/>
          <p:cNvSpPr txBox="1"/>
          <p:nvPr/>
        </p:nvSpPr>
        <p:spPr>
          <a:xfrm>
            <a:off x="3461959" y="1344110"/>
            <a:ext cx="1700474" cy="64629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Light &amp; Images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4" name="Google Shape;474;p25"/>
          <p:cNvSpPr txBox="1"/>
          <p:nvPr/>
        </p:nvSpPr>
        <p:spPr>
          <a:xfrm>
            <a:off x="6441596" y="629275"/>
            <a:ext cx="1700474" cy="64629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Imaging Models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5" name="Google Shape;475;p25"/>
          <p:cNvSpPr txBox="1"/>
          <p:nvPr/>
        </p:nvSpPr>
        <p:spPr>
          <a:xfrm>
            <a:off x="205026" y="4025229"/>
            <a:ext cx="29610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觀察者的位置改變</a:t>
            </a:r>
            <a:endParaRPr sz="16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看到的影像也會改變</a:t>
            </a:r>
            <a:endParaRPr sz="16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在WebGL中把觀察者改成相機</a:t>
            </a:r>
            <a:endParaRPr sz="16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76" name="Google Shape;476;p25" descr="D:\Downloads\288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3310" y="2660545"/>
            <a:ext cx="1637772" cy="1093213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5"/>
          <p:cNvSpPr/>
          <p:nvPr/>
        </p:nvSpPr>
        <p:spPr>
          <a:xfrm>
            <a:off x="4881262" y="2526943"/>
            <a:ext cx="520699" cy="520699"/>
          </a:xfrm>
          <a:prstGeom prst="sun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5"/>
          <p:cNvSpPr txBox="1"/>
          <p:nvPr/>
        </p:nvSpPr>
        <p:spPr>
          <a:xfrm>
            <a:off x="3296533" y="4274528"/>
            <a:ext cx="203132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需要自行塑造光與影</a:t>
            </a:r>
            <a:endParaRPr sz="16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79" name="Google Shape;479;p25"/>
          <p:cNvGrpSpPr/>
          <p:nvPr/>
        </p:nvGrpSpPr>
        <p:grpSpPr>
          <a:xfrm>
            <a:off x="6114491" y="1267756"/>
            <a:ext cx="2073603" cy="1617820"/>
            <a:chOff x="6114491" y="1667255"/>
            <a:chExt cx="2073603" cy="1617820"/>
          </a:xfrm>
        </p:grpSpPr>
        <p:sp>
          <p:nvSpPr>
            <p:cNvPr id="480" name="Google Shape;480;p25"/>
            <p:cNvSpPr/>
            <p:nvPr/>
          </p:nvSpPr>
          <p:spPr>
            <a:xfrm rot="1914956">
              <a:off x="7723557" y="2700947"/>
              <a:ext cx="414528" cy="307722"/>
            </a:xfrm>
            <a:prstGeom prst="cube">
              <a:avLst>
                <a:gd name="adj" fmla="val 0"/>
              </a:avLst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5"/>
            <p:cNvSpPr/>
            <p:nvPr/>
          </p:nvSpPr>
          <p:spPr>
            <a:xfrm rot="7863566">
              <a:off x="7126550" y="2334144"/>
              <a:ext cx="330566" cy="462938"/>
            </a:xfrm>
            <a:prstGeom prst="can">
              <a:avLst>
                <a:gd name="adj" fmla="val 0"/>
              </a:avLst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7025322" y="2102675"/>
              <a:ext cx="266511" cy="462938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6114491" y="1667255"/>
              <a:ext cx="520699" cy="520699"/>
            </a:xfrm>
            <a:prstGeom prst="sun">
              <a:avLst>
                <a:gd name="adj" fmla="val 25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7673549" y="2472842"/>
              <a:ext cx="414528" cy="395746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5" name="Google Shape;485;p25"/>
            <p:cNvGrpSpPr/>
            <p:nvPr/>
          </p:nvGrpSpPr>
          <p:grpSpPr>
            <a:xfrm rot="-3152926">
              <a:off x="6292540" y="2706585"/>
              <a:ext cx="475369" cy="484798"/>
              <a:chOff x="1444559" y="3319317"/>
              <a:chExt cx="475369" cy="484798"/>
            </a:xfrm>
          </p:grpSpPr>
          <p:sp>
            <p:nvSpPr>
              <p:cNvPr id="486" name="Google Shape;486;p25"/>
              <p:cNvSpPr/>
              <p:nvPr/>
            </p:nvSpPr>
            <p:spPr>
              <a:xfrm rot="3314580" flipH="1">
                <a:off x="1675496" y="3519095"/>
                <a:ext cx="93645" cy="212081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cxnSp>
            <p:nvCxnSpPr>
              <p:cNvPr id="487" name="Google Shape;487;p25"/>
              <p:cNvCxnSpPr/>
              <p:nvPr/>
            </p:nvCxnSpPr>
            <p:spPr>
              <a:xfrm rot="3314580" flipH="1">
                <a:off x="1546071" y="3435487"/>
                <a:ext cx="379509" cy="18482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25"/>
              <p:cNvCxnSpPr/>
              <p:nvPr/>
            </p:nvCxnSpPr>
            <p:spPr>
              <a:xfrm rot="3314580">
                <a:off x="1413599" y="3551486"/>
                <a:ext cx="379509" cy="12321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9" name="Google Shape;489;p25"/>
              <p:cNvSpPr/>
              <p:nvPr/>
            </p:nvSpPr>
            <p:spPr>
              <a:xfrm rot="1426461" flipH="1">
                <a:off x="1738379" y="3583893"/>
                <a:ext cx="48967" cy="3538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</p:grpSp>
      <p:grpSp>
        <p:nvGrpSpPr>
          <p:cNvPr id="490" name="Google Shape;490;p25"/>
          <p:cNvGrpSpPr/>
          <p:nvPr/>
        </p:nvGrpSpPr>
        <p:grpSpPr>
          <a:xfrm>
            <a:off x="6114491" y="3118043"/>
            <a:ext cx="2200453" cy="1770233"/>
            <a:chOff x="6114491" y="3039685"/>
            <a:chExt cx="2200453" cy="1770233"/>
          </a:xfrm>
        </p:grpSpPr>
        <p:sp>
          <p:nvSpPr>
            <p:cNvPr id="491" name="Google Shape;491;p25"/>
            <p:cNvSpPr/>
            <p:nvPr/>
          </p:nvSpPr>
          <p:spPr>
            <a:xfrm rot="1914956">
              <a:off x="7723557" y="4073377"/>
              <a:ext cx="414528" cy="307722"/>
            </a:xfrm>
            <a:prstGeom prst="cube">
              <a:avLst>
                <a:gd name="adj" fmla="val 0"/>
              </a:avLst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5"/>
            <p:cNvSpPr/>
            <p:nvPr/>
          </p:nvSpPr>
          <p:spPr>
            <a:xfrm rot="7863566">
              <a:off x="7126550" y="3706574"/>
              <a:ext cx="330566" cy="462938"/>
            </a:xfrm>
            <a:prstGeom prst="can">
              <a:avLst>
                <a:gd name="adj" fmla="val 0"/>
              </a:avLst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7025322" y="3475105"/>
              <a:ext cx="266511" cy="462938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6114491" y="3039685"/>
              <a:ext cx="520699" cy="520699"/>
            </a:xfrm>
            <a:prstGeom prst="sun">
              <a:avLst>
                <a:gd name="adj" fmla="val 25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7673549" y="3845272"/>
              <a:ext cx="414528" cy="395746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6" name="Google Shape;496;p25"/>
            <p:cNvGrpSpPr/>
            <p:nvPr/>
          </p:nvGrpSpPr>
          <p:grpSpPr>
            <a:xfrm>
              <a:off x="6177440" y="4184010"/>
              <a:ext cx="691493" cy="625908"/>
              <a:chOff x="4113439" y="2173054"/>
              <a:chExt cx="953609" cy="863165"/>
            </a:xfrm>
          </p:grpSpPr>
          <p:sp>
            <p:nvSpPr>
              <p:cNvPr id="497" name="Google Shape;497;p25"/>
              <p:cNvSpPr/>
              <p:nvPr/>
            </p:nvSpPr>
            <p:spPr>
              <a:xfrm rot="-2324735">
                <a:off x="4352101" y="2561922"/>
                <a:ext cx="523367" cy="348911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98" name="Google Shape;498;p25"/>
              <p:cNvSpPr/>
              <p:nvPr/>
            </p:nvSpPr>
            <p:spPr>
              <a:xfrm rot="-7724735">
                <a:off x="4705109" y="2444011"/>
                <a:ext cx="365526" cy="166148"/>
              </a:xfrm>
              <a:prstGeom prst="trapezoid">
                <a:avLst>
                  <a:gd name="adj" fmla="val 38794"/>
                </a:avLst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499" name="Google Shape;499;p25"/>
              <p:cNvSpPr/>
              <p:nvPr/>
            </p:nvSpPr>
            <p:spPr>
              <a:xfrm rot="-2324735">
                <a:off x="4173053" y="2413345"/>
                <a:ext cx="293811" cy="293811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 rot="-2324735">
                <a:off x="4398206" y="2232668"/>
                <a:ext cx="293811" cy="293811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501" name="Google Shape;501;p25"/>
            <p:cNvCxnSpPr/>
            <p:nvPr/>
          </p:nvCxnSpPr>
          <p:spPr>
            <a:xfrm>
              <a:off x="6374840" y="3650412"/>
              <a:ext cx="0" cy="532294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02" name="Google Shape;502;p25"/>
            <p:cNvSpPr/>
            <p:nvPr/>
          </p:nvSpPr>
          <p:spPr>
            <a:xfrm rot="2431643">
              <a:off x="7438156" y="3192946"/>
              <a:ext cx="294610" cy="17355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3" name="Google Shape;503;p25"/>
            <p:cNvCxnSpPr>
              <a:endCxn id="502" idx="0"/>
            </p:cNvCxnSpPr>
            <p:nvPr/>
          </p:nvCxnSpPr>
          <p:spPr>
            <a:xfrm rot="10800000" flipH="1">
              <a:off x="6810249" y="3213764"/>
              <a:ext cx="831600" cy="125400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4" name="Google Shape;504;p25"/>
            <p:cNvCxnSpPr>
              <a:stCxn id="502" idx="0"/>
            </p:cNvCxnSpPr>
            <p:nvPr/>
          </p:nvCxnSpPr>
          <p:spPr>
            <a:xfrm flipH="1">
              <a:off x="6869049" y="3213764"/>
              <a:ext cx="772800" cy="1101300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5" name="Google Shape;505;p25"/>
            <p:cNvCxnSpPr/>
            <p:nvPr/>
          </p:nvCxnSpPr>
          <p:spPr>
            <a:xfrm>
              <a:off x="6640214" y="3560384"/>
              <a:ext cx="518363" cy="204010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6" name="Google Shape;506;p25"/>
            <p:cNvCxnSpPr/>
            <p:nvPr/>
          </p:nvCxnSpPr>
          <p:spPr>
            <a:xfrm rot="10800000" flipH="1">
              <a:off x="7158577" y="3472735"/>
              <a:ext cx="1156367" cy="281023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一、繪圖系統</a:t>
            </a:r>
            <a:endParaRPr/>
          </a:p>
        </p:txBody>
      </p:sp>
      <p:grpSp>
        <p:nvGrpSpPr>
          <p:cNvPr id="512" name="Google Shape;512;p2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513" name="Google Shape;513;p2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17" name="Google Shape;517;p2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518" name="Google Shape;518;p2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21" name="Google Shape;521;p26"/>
          <p:cNvSpPr/>
          <p:nvPr/>
        </p:nvSpPr>
        <p:spPr>
          <a:xfrm>
            <a:off x="889248" y="875496"/>
            <a:ext cx="294277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(三)電腦繪圖概述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523" name="Google Shape;523;p26"/>
          <p:cNvSpPr txBox="1"/>
          <p:nvPr/>
        </p:nvSpPr>
        <p:spPr>
          <a:xfrm>
            <a:off x="954194" y="1344110"/>
            <a:ext cx="1462730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Clipping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4" name="Google Shape;524;p26"/>
          <p:cNvSpPr txBox="1"/>
          <p:nvPr/>
        </p:nvSpPr>
        <p:spPr>
          <a:xfrm>
            <a:off x="2416924" y="1333378"/>
            <a:ext cx="41088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隨著視窗的移動，看到的景物會被裁切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25" name="Google Shape;525;p26"/>
          <p:cNvGrpSpPr/>
          <p:nvPr/>
        </p:nvGrpSpPr>
        <p:grpSpPr>
          <a:xfrm>
            <a:off x="1339359" y="2127504"/>
            <a:ext cx="1999322" cy="2334426"/>
            <a:chOff x="629225" y="2127504"/>
            <a:chExt cx="1999322" cy="2334426"/>
          </a:xfrm>
        </p:grpSpPr>
        <p:grpSp>
          <p:nvGrpSpPr>
            <p:cNvPr id="526" name="Google Shape;526;p26"/>
            <p:cNvGrpSpPr/>
            <p:nvPr/>
          </p:nvGrpSpPr>
          <p:grpSpPr>
            <a:xfrm>
              <a:off x="629225" y="3836021"/>
              <a:ext cx="691493" cy="625908"/>
              <a:chOff x="6177440" y="4262368"/>
              <a:chExt cx="691493" cy="625908"/>
            </a:xfrm>
          </p:grpSpPr>
          <p:sp>
            <p:nvSpPr>
              <p:cNvPr id="527" name="Google Shape;527;p26"/>
              <p:cNvSpPr/>
              <p:nvPr/>
            </p:nvSpPr>
            <p:spPr>
              <a:xfrm rot="-2324735">
                <a:off x="6350501" y="4544349"/>
                <a:ext cx="379510" cy="253006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28" name="Google Shape;528;p26"/>
              <p:cNvSpPr/>
              <p:nvPr/>
            </p:nvSpPr>
            <p:spPr>
              <a:xfrm rot="-7724735">
                <a:off x="6606479" y="4458847"/>
                <a:ext cx="265055" cy="120479"/>
              </a:xfrm>
              <a:prstGeom prst="trapezoid">
                <a:avLst>
                  <a:gd name="adj" fmla="val 38794"/>
                </a:avLst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29" name="Google Shape;529;p26"/>
              <p:cNvSpPr/>
              <p:nvPr/>
            </p:nvSpPr>
            <p:spPr>
              <a:xfrm rot="-2324735">
                <a:off x="6220668" y="4436611"/>
                <a:ext cx="213052" cy="213052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30" name="Google Shape;530;p26"/>
              <p:cNvSpPr/>
              <p:nvPr/>
            </p:nvSpPr>
            <p:spPr>
              <a:xfrm rot="-2324735">
                <a:off x="6383934" y="4305596"/>
                <a:ext cx="213052" cy="213052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sp>
          <p:nvSpPr>
            <p:cNvPr id="531" name="Google Shape;531;p26"/>
            <p:cNvSpPr/>
            <p:nvPr/>
          </p:nvSpPr>
          <p:spPr>
            <a:xfrm>
              <a:off x="1846777" y="2127504"/>
              <a:ext cx="781770" cy="781770"/>
            </a:xfrm>
            <a:prstGeom prst="cube">
              <a:avLst>
                <a:gd name="adj" fmla="val 25000"/>
              </a:avLst>
            </a:prstGeom>
            <a:solidFill>
              <a:schemeClr val="accent6"/>
            </a:solidFill>
            <a:ln w="25400" cap="flat" cmpd="sng">
              <a:solidFill>
                <a:srgbClr val="B46D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1261250" y="3054096"/>
              <a:ext cx="719950" cy="658368"/>
            </a:xfrm>
            <a:prstGeom prst="rect">
              <a:avLst/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1395673" y="3157728"/>
              <a:ext cx="451104" cy="451104"/>
            </a:xfrm>
            <a:prstGeom prst="rect">
              <a:avLst/>
            </a:prstGeom>
            <a:solidFill>
              <a:schemeClr val="accent6"/>
            </a:solidFill>
            <a:ln w="25400" cap="flat" cmpd="sng">
              <a:solidFill>
                <a:srgbClr val="B46D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4" name="Google Shape;534;p26"/>
          <p:cNvGrpSpPr/>
          <p:nvPr/>
        </p:nvGrpSpPr>
        <p:grpSpPr>
          <a:xfrm>
            <a:off x="5067707" y="2056438"/>
            <a:ext cx="1999322" cy="2334426"/>
            <a:chOff x="3079817" y="2127504"/>
            <a:chExt cx="1999322" cy="2334426"/>
          </a:xfrm>
        </p:grpSpPr>
        <p:sp>
          <p:nvSpPr>
            <p:cNvPr id="535" name="Google Shape;535;p26"/>
            <p:cNvSpPr/>
            <p:nvPr/>
          </p:nvSpPr>
          <p:spPr>
            <a:xfrm>
              <a:off x="3644449" y="3060192"/>
              <a:ext cx="719950" cy="658368"/>
            </a:xfrm>
            <a:prstGeom prst="rect">
              <a:avLst/>
            </a:prstGeom>
            <a:noFill/>
            <a:ln w="25400" cap="flat" cmpd="sng">
              <a:solidFill>
                <a:srgbClr val="395E89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3442633" y="3060192"/>
              <a:ext cx="719950" cy="65836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7" name="Google Shape;537;p26"/>
            <p:cNvGrpSpPr/>
            <p:nvPr/>
          </p:nvGrpSpPr>
          <p:grpSpPr>
            <a:xfrm>
              <a:off x="3079817" y="3836021"/>
              <a:ext cx="691493" cy="625908"/>
              <a:chOff x="6177440" y="4262368"/>
              <a:chExt cx="691493" cy="625908"/>
            </a:xfrm>
          </p:grpSpPr>
          <p:sp>
            <p:nvSpPr>
              <p:cNvPr id="538" name="Google Shape;538;p26"/>
              <p:cNvSpPr/>
              <p:nvPr/>
            </p:nvSpPr>
            <p:spPr>
              <a:xfrm rot="-2324735">
                <a:off x="6350501" y="4544349"/>
                <a:ext cx="379510" cy="253006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39" name="Google Shape;539;p26"/>
              <p:cNvSpPr/>
              <p:nvPr/>
            </p:nvSpPr>
            <p:spPr>
              <a:xfrm rot="-7724735">
                <a:off x="6606479" y="4458847"/>
                <a:ext cx="265055" cy="120479"/>
              </a:xfrm>
              <a:prstGeom prst="trapezoid">
                <a:avLst>
                  <a:gd name="adj" fmla="val 38794"/>
                </a:avLst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40" name="Google Shape;540;p26"/>
              <p:cNvSpPr/>
              <p:nvPr/>
            </p:nvSpPr>
            <p:spPr>
              <a:xfrm rot="-2324735">
                <a:off x="6220668" y="4436611"/>
                <a:ext cx="213052" cy="213052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541" name="Google Shape;541;p26"/>
              <p:cNvSpPr/>
              <p:nvPr/>
            </p:nvSpPr>
            <p:spPr>
              <a:xfrm rot="-2324735">
                <a:off x="6383934" y="4305596"/>
                <a:ext cx="213052" cy="213052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sp>
          <p:nvSpPr>
            <p:cNvPr id="542" name="Google Shape;542;p26"/>
            <p:cNvSpPr/>
            <p:nvPr/>
          </p:nvSpPr>
          <p:spPr>
            <a:xfrm>
              <a:off x="4297369" y="2127504"/>
              <a:ext cx="781770" cy="781770"/>
            </a:xfrm>
            <a:prstGeom prst="cube">
              <a:avLst>
                <a:gd name="adj" fmla="val 25000"/>
              </a:avLst>
            </a:prstGeom>
            <a:solidFill>
              <a:schemeClr val="accent6"/>
            </a:solidFill>
            <a:ln w="25400" cap="flat" cmpd="sng">
              <a:solidFill>
                <a:srgbClr val="B46D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3846265" y="3157728"/>
              <a:ext cx="316318" cy="451104"/>
            </a:xfrm>
            <a:prstGeom prst="rect">
              <a:avLst/>
            </a:prstGeom>
            <a:solidFill>
              <a:schemeClr val="accent6"/>
            </a:solidFill>
            <a:ln w="25400" cap="flat" cmpd="sng">
              <a:solidFill>
                <a:srgbClr val="B46D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4" name="Google Shape;544;p26"/>
          <p:cNvSpPr txBox="1"/>
          <p:nvPr/>
        </p:nvSpPr>
        <p:spPr>
          <a:xfrm>
            <a:off x="1118055" y="4593636"/>
            <a:ext cx="28777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Window in initial position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45" name="Google Shape;545;p26"/>
          <p:cNvSpPr txBox="1"/>
          <p:nvPr/>
        </p:nvSpPr>
        <p:spPr>
          <a:xfrm>
            <a:off x="5110935" y="4593636"/>
            <a:ext cx="1888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Window shifted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一、繪圖系統</a:t>
            </a:r>
            <a:endParaRPr/>
          </a:p>
        </p:txBody>
      </p:sp>
      <p:grpSp>
        <p:nvGrpSpPr>
          <p:cNvPr id="551" name="Google Shape;551;p2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552" name="Google Shape;552;p2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56" name="Google Shape;556;p2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557" name="Google Shape;557;p2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60" name="Google Shape;560;p27"/>
          <p:cNvSpPr/>
          <p:nvPr/>
        </p:nvSpPr>
        <p:spPr>
          <a:xfrm>
            <a:off x="889248" y="875496"/>
            <a:ext cx="294277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(四)電腦繪圖pipeline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562" name="Google Shape;562;p27"/>
          <p:cNvSpPr txBox="1"/>
          <p:nvPr/>
        </p:nvSpPr>
        <p:spPr>
          <a:xfrm>
            <a:off x="286823" y="2232016"/>
            <a:ext cx="1410932" cy="369332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Rendering</a:t>
            </a:r>
            <a:endParaRPr sz="1800" b="1" i="0" u="none" strike="noStrike" cap="none" dirty="0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3" name="Google Shape;563;p27"/>
          <p:cNvSpPr txBox="1"/>
          <p:nvPr/>
        </p:nvSpPr>
        <p:spPr>
          <a:xfrm>
            <a:off x="286823" y="4299942"/>
            <a:ext cx="1410932" cy="369332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F612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Display</a:t>
            </a:r>
            <a:endParaRPr sz="1800" b="1" i="0" u="none" strike="noStrike" cap="none">
              <a:solidFill>
                <a:srgbClr val="4F612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64" name="Google Shape;564;p27"/>
          <p:cNvGrpSpPr/>
          <p:nvPr/>
        </p:nvGrpSpPr>
        <p:grpSpPr>
          <a:xfrm>
            <a:off x="286823" y="1439054"/>
            <a:ext cx="6966414" cy="646331"/>
            <a:chOff x="244151" y="1347614"/>
            <a:chExt cx="6966414" cy="646331"/>
          </a:xfrm>
        </p:grpSpPr>
        <p:sp>
          <p:nvSpPr>
            <p:cNvPr id="565" name="Google Shape;565;p27"/>
            <p:cNvSpPr txBox="1"/>
            <p:nvPr/>
          </p:nvSpPr>
          <p:spPr>
            <a:xfrm>
              <a:off x="244151" y="1486113"/>
              <a:ext cx="1410932" cy="369332"/>
            </a:xfrm>
            <a:prstGeom prst="rect">
              <a:avLst/>
            </a:prstGeom>
            <a:solidFill>
              <a:srgbClr val="DAEE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70C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Modeling</a:t>
              </a:r>
              <a:endParaRPr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6" name="Google Shape;566;p27"/>
            <p:cNvSpPr txBox="1"/>
            <p:nvPr/>
          </p:nvSpPr>
          <p:spPr>
            <a:xfrm>
              <a:off x="1767701" y="1347614"/>
              <a:ext cx="157447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Object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Specification</a:t>
              </a:r>
              <a:endParaRPr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7" name="Google Shape;567;p27"/>
            <p:cNvSpPr txBox="1"/>
            <p:nvPr/>
          </p:nvSpPr>
          <p:spPr>
            <a:xfrm>
              <a:off x="3648225" y="1347614"/>
              <a:ext cx="1837362" cy="646331"/>
            </a:xfrm>
            <a:prstGeom prst="rect">
              <a:avLst/>
            </a:prstGeom>
            <a:noFill/>
            <a:ln w="1905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Model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Transformation</a:t>
              </a:r>
              <a:endParaRPr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8" name="Google Shape;568;p27"/>
            <p:cNvSpPr txBox="1"/>
            <p:nvPr/>
          </p:nvSpPr>
          <p:spPr>
            <a:xfrm>
              <a:off x="5778763" y="1347614"/>
              <a:ext cx="143180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Scene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Description</a:t>
              </a:r>
              <a:endParaRPr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69" name="Google Shape;569;p27"/>
            <p:cNvCxnSpPr>
              <a:stCxn id="566" idx="3"/>
              <a:endCxn id="567" idx="1"/>
            </p:cNvCxnSpPr>
            <p:nvPr/>
          </p:nvCxnSpPr>
          <p:spPr>
            <a:xfrm>
              <a:off x="3342171" y="1670779"/>
              <a:ext cx="306000" cy="0"/>
            </a:xfrm>
            <a:prstGeom prst="straightConnector1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70" name="Google Shape;570;p27"/>
            <p:cNvCxnSpPr>
              <a:stCxn id="567" idx="3"/>
              <a:endCxn id="568" idx="1"/>
            </p:cNvCxnSpPr>
            <p:nvPr/>
          </p:nvCxnSpPr>
          <p:spPr>
            <a:xfrm>
              <a:off x="5485587" y="1670779"/>
              <a:ext cx="293100" cy="0"/>
            </a:xfrm>
            <a:prstGeom prst="straightConnector1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71" name="Google Shape;571;p27"/>
          <p:cNvGrpSpPr/>
          <p:nvPr/>
        </p:nvGrpSpPr>
        <p:grpSpPr>
          <a:xfrm>
            <a:off x="356226" y="2685776"/>
            <a:ext cx="8539272" cy="1294154"/>
            <a:chOff x="496322" y="2695924"/>
            <a:chExt cx="8539272" cy="1294154"/>
          </a:xfrm>
        </p:grpSpPr>
        <p:sp>
          <p:nvSpPr>
            <p:cNvPr id="572" name="Google Shape;572;p27"/>
            <p:cNvSpPr txBox="1"/>
            <p:nvPr/>
          </p:nvSpPr>
          <p:spPr>
            <a:xfrm>
              <a:off x="496322" y="3343747"/>
              <a:ext cx="162576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View &amp; Light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Specification</a:t>
              </a:r>
              <a:endParaRPr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73" name="Google Shape;573;p27"/>
            <p:cNvSpPr txBox="1"/>
            <p:nvPr/>
          </p:nvSpPr>
          <p:spPr>
            <a:xfrm>
              <a:off x="690286" y="2695924"/>
              <a:ext cx="143180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Scene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Description</a:t>
              </a:r>
              <a:endParaRPr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74" name="Google Shape;574;p27"/>
            <p:cNvSpPr txBox="1"/>
            <p:nvPr/>
          </p:nvSpPr>
          <p:spPr>
            <a:xfrm>
              <a:off x="2489733" y="3015343"/>
              <a:ext cx="1853392" cy="646331"/>
            </a:xfrm>
            <a:prstGeom prst="rect">
              <a:avLst/>
            </a:prstGeom>
            <a:noFill/>
            <a:ln w="9525" cap="flat" cmpd="sng">
              <a:solidFill>
                <a:srgbClr val="E36C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View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Transformation</a:t>
              </a:r>
              <a:endParaRPr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75" name="Google Shape;575;p27"/>
            <p:cNvSpPr txBox="1"/>
            <p:nvPr/>
          </p:nvSpPr>
          <p:spPr>
            <a:xfrm>
              <a:off x="4651891" y="2876843"/>
              <a:ext cx="1906291" cy="923330"/>
            </a:xfrm>
            <a:prstGeom prst="rect">
              <a:avLst/>
            </a:prstGeom>
            <a:noFill/>
            <a:ln w="9525" cap="flat" cmpd="sng">
              <a:solidFill>
                <a:srgbClr val="E36C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Clipping &amp;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Hidden Surface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Removal</a:t>
              </a:r>
              <a:endParaRPr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76" name="Google Shape;576;p27"/>
            <p:cNvSpPr txBox="1"/>
            <p:nvPr/>
          </p:nvSpPr>
          <p:spPr>
            <a:xfrm>
              <a:off x="6807745" y="3153842"/>
              <a:ext cx="1075937" cy="369332"/>
            </a:xfrm>
            <a:prstGeom prst="rect">
              <a:avLst/>
            </a:prstGeom>
            <a:noFill/>
            <a:ln w="9525" cap="flat" cmpd="sng">
              <a:solidFill>
                <a:srgbClr val="E36C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Shading</a:t>
              </a:r>
              <a:endParaRPr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77" name="Google Shape;577;p27"/>
            <p:cNvSpPr txBox="1"/>
            <p:nvPr/>
          </p:nvSpPr>
          <p:spPr>
            <a:xfrm>
              <a:off x="8169651" y="3153842"/>
              <a:ext cx="8659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Image</a:t>
              </a:r>
              <a:endParaRPr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78" name="Google Shape;578;p27"/>
            <p:cNvCxnSpPr>
              <a:stCxn id="573" idx="3"/>
              <a:endCxn id="574" idx="1"/>
            </p:cNvCxnSpPr>
            <p:nvPr/>
          </p:nvCxnSpPr>
          <p:spPr>
            <a:xfrm>
              <a:off x="2122088" y="3019090"/>
              <a:ext cx="367500" cy="319500"/>
            </a:xfrm>
            <a:prstGeom prst="straightConnector1">
              <a:avLst/>
            </a:prstGeom>
            <a:noFill/>
            <a:ln w="9525" cap="flat" cmpd="sng">
              <a:solidFill>
                <a:srgbClr val="E36C0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79" name="Google Shape;579;p27"/>
            <p:cNvCxnSpPr>
              <a:stCxn id="572" idx="3"/>
              <a:endCxn id="574" idx="1"/>
            </p:cNvCxnSpPr>
            <p:nvPr/>
          </p:nvCxnSpPr>
          <p:spPr>
            <a:xfrm rot="10800000" flipH="1">
              <a:off x="2122088" y="3338412"/>
              <a:ext cx="367500" cy="328500"/>
            </a:xfrm>
            <a:prstGeom prst="straightConnector1">
              <a:avLst/>
            </a:prstGeom>
            <a:noFill/>
            <a:ln w="9525" cap="flat" cmpd="sng">
              <a:solidFill>
                <a:srgbClr val="E36C0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80" name="Google Shape;580;p27"/>
            <p:cNvCxnSpPr>
              <a:stCxn id="574" idx="3"/>
              <a:endCxn id="575" idx="1"/>
            </p:cNvCxnSpPr>
            <p:nvPr/>
          </p:nvCxnSpPr>
          <p:spPr>
            <a:xfrm>
              <a:off x="4343125" y="3338508"/>
              <a:ext cx="308700" cy="0"/>
            </a:xfrm>
            <a:prstGeom prst="straightConnector1">
              <a:avLst/>
            </a:prstGeom>
            <a:noFill/>
            <a:ln w="9525" cap="flat" cmpd="sng">
              <a:solidFill>
                <a:srgbClr val="E36C0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81" name="Google Shape;581;p27"/>
            <p:cNvCxnSpPr>
              <a:stCxn id="575" idx="3"/>
              <a:endCxn id="576" idx="1"/>
            </p:cNvCxnSpPr>
            <p:nvPr/>
          </p:nvCxnSpPr>
          <p:spPr>
            <a:xfrm>
              <a:off x="6558182" y="3338508"/>
              <a:ext cx="249600" cy="0"/>
            </a:xfrm>
            <a:prstGeom prst="straightConnector1">
              <a:avLst/>
            </a:prstGeom>
            <a:noFill/>
            <a:ln w="9525" cap="flat" cmpd="sng">
              <a:solidFill>
                <a:srgbClr val="E36C0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82" name="Google Shape;582;p27"/>
            <p:cNvCxnSpPr>
              <a:stCxn id="576" idx="3"/>
              <a:endCxn id="577" idx="1"/>
            </p:cNvCxnSpPr>
            <p:nvPr/>
          </p:nvCxnSpPr>
          <p:spPr>
            <a:xfrm>
              <a:off x="7883682" y="3338508"/>
              <a:ext cx="285900" cy="0"/>
            </a:xfrm>
            <a:prstGeom prst="straightConnector1">
              <a:avLst/>
            </a:prstGeom>
            <a:noFill/>
            <a:ln w="9525" cap="flat" cmpd="sng">
              <a:solidFill>
                <a:srgbClr val="E36C0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83" name="Google Shape;583;p27"/>
          <p:cNvGrpSpPr/>
          <p:nvPr/>
        </p:nvGrpSpPr>
        <p:grpSpPr>
          <a:xfrm>
            <a:off x="1853733" y="4161443"/>
            <a:ext cx="4476866" cy="646331"/>
            <a:chOff x="1975653" y="4161443"/>
            <a:chExt cx="4476866" cy="646331"/>
          </a:xfrm>
        </p:grpSpPr>
        <p:sp>
          <p:nvSpPr>
            <p:cNvPr id="584" name="Google Shape;584;p27"/>
            <p:cNvSpPr txBox="1"/>
            <p:nvPr/>
          </p:nvSpPr>
          <p:spPr>
            <a:xfrm>
              <a:off x="1975653" y="4299942"/>
              <a:ext cx="8659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Image</a:t>
              </a:r>
              <a:endParaRPr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5" name="Google Shape;585;p27"/>
            <p:cNvSpPr txBox="1"/>
            <p:nvPr/>
          </p:nvSpPr>
          <p:spPr>
            <a:xfrm>
              <a:off x="3236896" y="4161443"/>
              <a:ext cx="1853392" cy="646331"/>
            </a:xfrm>
            <a:prstGeom prst="rect">
              <a:avLst/>
            </a:prstGeom>
            <a:noFill/>
            <a:ln w="9525" cap="flat" cmpd="sng">
              <a:solidFill>
                <a:srgbClr val="76923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Display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Transformation</a:t>
              </a:r>
              <a:endParaRPr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6" name="Google Shape;586;p27"/>
            <p:cNvSpPr txBox="1"/>
            <p:nvPr/>
          </p:nvSpPr>
          <p:spPr>
            <a:xfrm>
              <a:off x="5485587" y="4299942"/>
              <a:ext cx="9669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Output</a:t>
              </a:r>
              <a:endParaRPr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87" name="Google Shape;587;p27"/>
            <p:cNvCxnSpPr>
              <a:stCxn id="584" idx="3"/>
              <a:endCxn id="585" idx="1"/>
            </p:cNvCxnSpPr>
            <p:nvPr/>
          </p:nvCxnSpPr>
          <p:spPr>
            <a:xfrm>
              <a:off x="2841596" y="4484608"/>
              <a:ext cx="395400" cy="0"/>
            </a:xfrm>
            <a:prstGeom prst="straightConnector1">
              <a:avLst/>
            </a:prstGeom>
            <a:noFill/>
            <a:ln w="9525" cap="flat" cmpd="sng">
              <a:solidFill>
                <a:srgbClr val="76923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88" name="Google Shape;588;p27"/>
            <p:cNvCxnSpPr>
              <a:stCxn id="585" idx="3"/>
              <a:endCxn id="586" idx="1"/>
            </p:cNvCxnSpPr>
            <p:nvPr/>
          </p:nvCxnSpPr>
          <p:spPr>
            <a:xfrm>
              <a:off x="5090288" y="4484608"/>
              <a:ext cx="395400" cy="0"/>
            </a:xfrm>
            <a:prstGeom prst="straightConnector1">
              <a:avLst/>
            </a:prstGeom>
            <a:noFill/>
            <a:ln w="9525" cap="flat" cmpd="sng">
              <a:solidFill>
                <a:srgbClr val="76923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589" name="Google Shape;589;p27">
            <a:hlinkClick r:id="rId3"/>
          </p:cNvPr>
          <p:cNvSpPr txBox="1"/>
          <p:nvPr/>
        </p:nvSpPr>
        <p:spPr>
          <a:xfrm>
            <a:off x="1556650" y="2248850"/>
            <a:ext cx="339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從純粹資料變成圖片的過程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圓角矩形 2">
            <a:hlinkClick r:id="rId4"/>
          </p:cNvPr>
          <p:cNvSpPr/>
          <p:nvPr/>
        </p:nvSpPr>
        <p:spPr>
          <a:xfrm>
            <a:off x="4743164" y="2267381"/>
            <a:ext cx="1265750" cy="3294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點我看影片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" descr="D:\Downloads\webgl2_工作區域 1 複本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0538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889248" y="123478"/>
            <a:ext cx="562696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rgbClr val="002060"/>
                </a:solidFill>
              </a:rPr>
              <a:t>Outline</a:t>
            </a:r>
            <a:endParaRPr sz="4000">
              <a:solidFill>
                <a:srgbClr val="002060"/>
              </a:solidFill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971600" y="1203598"/>
            <a:ext cx="2952328" cy="46305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sz="2400" b="1" dirty="0" err="1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壹</a:t>
            </a:r>
            <a:r>
              <a:rPr lang="en-US" sz="2400" b="1" i="0" u="none" strike="noStrike" cap="none" dirty="0" smtClean="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sz="2400" b="1" i="0" u="none" strike="noStrike" cap="none" dirty="0" err="1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環境設定</a:t>
            </a:r>
            <a:r>
              <a:rPr lang="en-US" sz="2400" b="1" i="0" u="none" strike="noStrike" cap="none" dirty="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2400" b="1" i="0" u="none" strike="noStrike" cap="none" dirty="0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4518248" y="1203598"/>
            <a:ext cx="2952328" cy="46305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altLang="en-US" sz="2400" b="1" i="0" u="none" strike="noStrike" cap="none" dirty="0" smtClean="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貳</a:t>
            </a:r>
            <a:r>
              <a:rPr lang="en-US" sz="2400" b="1" i="0" u="none" strike="noStrike" cap="none" dirty="0" smtClean="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sz="2400" b="1" i="0" u="none" strike="noStrike" cap="none" dirty="0" err="1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基本圖形繪製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1061864" y="1779662"/>
            <a:ext cx="286206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 WebGL簡介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 WebGL環境設定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 Xampp安裝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4734272" y="1779662"/>
            <a:ext cx="30060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一、繪圖系統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二、繪圖相關function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" name="Google Shape;113;p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4" name="Google Shape;594;p55"/>
          <p:cNvCxnSpPr/>
          <p:nvPr/>
        </p:nvCxnSpPr>
        <p:spPr>
          <a:xfrm>
            <a:off x="2516435" y="2392070"/>
            <a:ext cx="0" cy="564741"/>
          </a:xfrm>
          <a:prstGeom prst="straightConnector1">
            <a:avLst/>
          </a:prstGeom>
          <a:noFill/>
          <a:ln w="12700" cap="flat" cmpd="sng">
            <a:solidFill>
              <a:srgbClr val="E36C0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5" name="Google Shape;595;p5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一、繪圖系統</a:t>
            </a:r>
            <a:endParaRPr/>
          </a:p>
        </p:txBody>
      </p:sp>
      <p:grpSp>
        <p:nvGrpSpPr>
          <p:cNvPr id="596" name="Google Shape;596;p5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597" name="Google Shape;597;p5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8" name="Google Shape;598;p5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9" name="Google Shape;599;p5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0" name="Google Shape;600;p5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01" name="Google Shape;601;p5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602" name="Google Shape;602;p5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3" name="Google Shape;603;p5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4" name="Google Shape;604;p5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05" name="Google Shape;605;p55"/>
          <p:cNvSpPr/>
          <p:nvPr/>
        </p:nvSpPr>
        <p:spPr>
          <a:xfrm>
            <a:off x="889251" y="875500"/>
            <a:ext cx="368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五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en-US" sz="20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電腦繪圖</a:t>
            </a:r>
            <a:r>
              <a:rPr lang="en-US" sz="2000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程式</a:t>
            </a:r>
            <a:r>
              <a:rPr lang="en-US" sz="20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pipeline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5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607" name="Google Shape;607;p55"/>
          <p:cNvSpPr/>
          <p:nvPr/>
        </p:nvSpPr>
        <p:spPr>
          <a:xfrm>
            <a:off x="321874" y="1858061"/>
            <a:ext cx="1419148" cy="534009"/>
          </a:xfrm>
          <a:prstGeom prst="rect">
            <a:avLst/>
          </a:prstGeom>
          <a:solidFill>
            <a:srgbClr val="DAEEF3"/>
          </a:solidFill>
          <a:ln w="2540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20586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Application</a:t>
            </a:r>
            <a:endParaRPr sz="1600" b="1" i="0" u="none" strike="noStrike" cap="none">
              <a:solidFill>
                <a:srgbClr val="20586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8" name="Google Shape;608;p55"/>
          <p:cNvSpPr/>
          <p:nvPr/>
        </p:nvSpPr>
        <p:spPr>
          <a:xfrm>
            <a:off x="2434882" y="1858061"/>
            <a:ext cx="1419148" cy="534009"/>
          </a:xfrm>
          <a:prstGeom prst="rect">
            <a:avLst/>
          </a:prstGeom>
          <a:solidFill>
            <a:srgbClr val="FDE9D8"/>
          </a:solidFill>
          <a:ln w="254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Geometry</a:t>
            </a:r>
            <a:endParaRPr sz="16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9" name="Google Shape;609;p55"/>
          <p:cNvSpPr/>
          <p:nvPr/>
        </p:nvSpPr>
        <p:spPr>
          <a:xfrm>
            <a:off x="4547890" y="1858061"/>
            <a:ext cx="1521561" cy="534009"/>
          </a:xfrm>
          <a:prstGeom prst="rect">
            <a:avLst/>
          </a:prstGeom>
          <a:solidFill>
            <a:srgbClr val="DAEEF3"/>
          </a:solidFill>
          <a:ln w="2540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20586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Rasterization</a:t>
            </a:r>
            <a:endParaRPr sz="1600" b="1" i="0" u="none" strike="noStrike" cap="none">
              <a:solidFill>
                <a:srgbClr val="20586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10" name="Google Shape;610;p55"/>
          <p:cNvSpPr/>
          <p:nvPr/>
        </p:nvSpPr>
        <p:spPr>
          <a:xfrm>
            <a:off x="6763311" y="1858061"/>
            <a:ext cx="1521561" cy="534009"/>
          </a:xfrm>
          <a:prstGeom prst="rect">
            <a:avLst/>
          </a:prstGeom>
          <a:solidFill>
            <a:srgbClr val="DAEEF3"/>
          </a:solidFill>
          <a:ln w="2540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20586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Screen</a:t>
            </a:r>
            <a:endParaRPr sz="1600" b="1" i="0" u="none" strike="noStrike" cap="none">
              <a:solidFill>
                <a:srgbClr val="20586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11" name="Google Shape;611;p55"/>
          <p:cNvCxnSpPr>
            <a:stCxn id="607" idx="3"/>
            <a:endCxn id="608" idx="1"/>
          </p:cNvCxnSpPr>
          <p:nvPr/>
        </p:nvCxnSpPr>
        <p:spPr>
          <a:xfrm>
            <a:off x="1741022" y="2125065"/>
            <a:ext cx="693900" cy="0"/>
          </a:xfrm>
          <a:prstGeom prst="straightConnector1">
            <a:avLst/>
          </a:prstGeom>
          <a:noFill/>
          <a:ln w="12700" cap="flat" cmpd="sng">
            <a:solidFill>
              <a:srgbClr val="31859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2" name="Google Shape;612;p55"/>
          <p:cNvCxnSpPr>
            <a:stCxn id="608" idx="3"/>
            <a:endCxn id="609" idx="1"/>
          </p:cNvCxnSpPr>
          <p:nvPr/>
        </p:nvCxnSpPr>
        <p:spPr>
          <a:xfrm>
            <a:off x="3854030" y="2125065"/>
            <a:ext cx="693900" cy="0"/>
          </a:xfrm>
          <a:prstGeom prst="straightConnector1">
            <a:avLst/>
          </a:prstGeom>
          <a:noFill/>
          <a:ln w="12700" cap="flat" cmpd="sng">
            <a:solidFill>
              <a:srgbClr val="31859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3" name="Google Shape;613;p55"/>
          <p:cNvCxnSpPr>
            <a:stCxn id="609" idx="3"/>
            <a:endCxn id="610" idx="1"/>
          </p:cNvCxnSpPr>
          <p:nvPr/>
        </p:nvCxnSpPr>
        <p:spPr>
          <a:xfrm>
            <a:off x="6069451" y="2125065"/>
            <a:ext cx="693900" cy="0"/>
          </a:xfrm>
          <a:prstGeom prst="straightConnector1">
            <a:avLst/>
          </a:prstGeom>
          <a:noFill/>
          <a:ln w="12700" cap="flat" cmpd="sng">
            <a:solidFill>
              <a:srgbClr val="31859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4" name="Google Shape;614;p55"/>
          <p:cNvSpPr txBox="1"/>
          <p:nvPr/>
        </p:nvSpPr>
        <p:spPr>
          <a:xfrm>
            <a:off x="1797368" y="2956811"/>
            <a:ext cx="1527982" cy="523220"/>
          </a:xfrm>
          <a:prstGeom prst="rect">
            <a:avLst/>
          </a:prstGeom>
          <a:noFill/>
          <a:ln w="19050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&amp; Camera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5"/>
          <p:cNvSpPr txBox="1"/>
          <p:nvPr/>
        </p:nvSpPr>
        <p:spPr>
          <a:xfrm>
            <a:off x="3619885" y="3064533"/>
            <a:ext cx="811441" cy="307777"/>
          </a:xfrm>
          <a:prstGeom prst="rect">
            <a:avLst/>
          </a:prstGeom>
          <a:noFill/>
          <a:ln w="19050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55"/>
          <p:cNvSpPr txBox="1"/>
          <p:nvPr/>
        </p:nvSpPr>
        <p:spPr>
          <a:xfrm>
            <a:off x="4725861" y="3064533"/>
            <a:ext cx="981359" cy="307777"/>
          </a:xfrm>
          <a:prstGeom prst="rect">
            <a:avLst/>
          </a:prstGeom>
          <a:noFill/>
          <a:ln w="19050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55"/>
          <p:cNvSpPr txBox="1"/>
          <p:nvPr/>
        </p:nvSpPr>
        <p:spPr>
          <a:xfrm>
            <a:off x="6001755" y="3064533"/>
            <a:ext cx="832280" cy="307777"/>
          </a:xfrm>
          <a:prstGeom prst="rect">
            <a:avLst/>
          </a:prstGeom>
          <a:noFill/>
          <a:ln w="19050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55"/>
          <p:cNvSpPr txBox="1"/>
          <p:nvPr/>
        </p:nvSpPr>
        <p:spPr>
          <a:xfrm>
            <a:off x="7128571" y="2956811"/>
            <a:ext cx="1539204" cy="523220"/>
          </a:xfrm>
          <a:prstGeom prst="rect">
            <a:avLst/>
          </a:prstGeom>
          <a:noFill/>
          <a:ln w="19050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Window viewport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transformation</a:t>
            </a:r>
            <a:endParaRPr/>
          </a:p>
        </p:txBody>
      </p:sp>
      <p:cxnSp>
        <p:nvCxnSpPr>
          <p:cNvPr id="619" name="Google Shape;619;p55"/>
          <p:cNvCxnSpPr>
            <a:stCxn id="614" idx="3"/>
            <a:endCxn id="615" idx="1"/>
          </p:cNvCxnSpPr>
          <p:nvPr/>
        </p:nvCxnSpPr>
        <p:spPr>
          <a:xfrm>
            <a:off x="3325350" y="3218421"/>
            <a:ext cx="294600" cy="0"/>
          </a:xfrm>
          <a:prstGeom prst="straightConnector1">
            <a:avLst/>
          </a:prstGeom>
          <a:noFill/>
          <a:ln w="19050" cap="flat" cmpd="sng">
            <a:solidFill>
              <a:srgbClr val="E36C0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0" name="Google Shape;620;p55"/>
          <p:cNvCxnSpPr>
            <a:stCxn id="615" idx="3"/>
            <a:endCxn id="616" idx="1"/>
          </p:cNvCxnSpPr>
          <p:nvPr/>
        </p:nvCxnSpPr>
        <p:spPr>
          <a:xfrm>
            <a:off x="4431326" y="3218422"/>
            <a:ext cx="294600" cy="0"/>
          </a:xfrm>
          <a:prstGeom prst="straightConnector1">
            <a:avLst/>
          </a:prstGeom>
          <a:noFill/>
          <a:ln w="19050" cap="flat" cmpd="sng">
            <a:solidFill>
              <a:srgbClr val="E36C0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1" name="Google Shape;621;p55"/>
          <p:cNvCxnSpPr>
            <a:stCxn id="616" idx="3"/>
            <a:endCxn id="617" idx="1"/>
          </p:cNvCxnSpPr>
          <p:nvPr/>
        </p:nvCxnSpPr>
        <p:spPr>
          <a:xfrm>
            <a:off x="5707220" y="3218422"/>
            <a:ext cx="294600" cy="0"/>
          </a:xfrm>
          <a:prstGeom prst="straightConnector1">
            <a:avLst/>
          </a:prstGeom>
          <a:noFill/>
          <a:ln w="19050" cap="flat" cmpd="sng">
            <a:solidFill>
              <a:srgbClr val="E36C0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2" name="Google Shape;622;p55"/>
          <p:cNvCxnSpPr>
            <a:stCxn id="617" idx="3"/>
            <a:endCxn id="618" idx="1"/>
          </p:cNvCxnSpPr>
          <p:nvPr/>
        </p:nvCxnSpPr>
        <p:spPr>
          <a:xfrm>
            <a:off x="6834035" y="3218422"/>
            <a:ext cx="294600" cy="0"/>
          </a:xfrm>
          <a:prstGeom prst="straightConnector1">
            <a:avLst/>
          </a:prstGeom>
          <a:noFill/>
          <a:ln w="19050" cap="flat" cmpd="sng">
            <a:solidFill>
              <a:srgbClr val="E36C0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3" name="Google Shape;623;p55"/>
          <p:cNvSpPr txBox="1"/>
          <p:nvPr/>
        </p:nvSpPr>
        <p:spPr>
          <a:xfrm>
            <a:off x="734416" y="2409401"/>
            <a:ext cx="17956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coordinates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Camera coordinates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55"/>
          <p:cNvSpPr/>
          <p:nvPr/>
        </p:nvSpPr>
        <p:spPr>
          <a:xfrm>
            <a:off x="2471580" y="2577650"/>
            <a:ext cx="75079" cy="75079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5"/>
          <p:cNvSpPr/>
          <p:nvPr/>
        </p:nvSpPr>
        <p:spPr>
          <a:xfrm>
            <a:off x="5816947" y="3180882"/>
            <a:ext cx="75079" cy="75079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55"/>
          <p:cNvSpPr txBox="1"/>
          <p:nvPr/>
        </p:nvSpPr>
        <p:spPr>
          <a:xfrm>
            <a:off x="4951034" y="3623370"/>
            <a:ext cx="1806905" cy="307777"/>
          </a:xfrm>
          <a:prstGeom prst="rect">
            <a:avLst/>
          </a:prstGeom>
          <a:noFill/>
          <a:ln w="12700" cap="flat" cmpd="sng">
            <a:solidFill>
              <a:srgbClr val="FABF8E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Clipping coordinates</a:t>
            </a:r>
            <a:endParaRPr/>
          </a:p>
        </p:txBody>
      </p:sp>
      <p:cxnSp>
        <p:nvCxnSpPr>
          <p:cNvPr id="627" name="Google Shape;627;p55"/>
          <p:cNvCxnSpPr>
            <a:stCxn id="625" idx="4"/>
            <a:endCxn id="626" idx="0"/>
          </p:cNvCxnSpPr>
          <p:nvPr/>
        </p:nvCxnSpPr>
        <p:spPr>
          <a:xfrm>
            <a:off x="5854486" y="3255961"/>
            <a:ext cx="0" cy="367500"/>
          </a:xfrm>
          <a:prstGeom prst="straightConnector1">
            <a:avLst/>
          </a:prstGeom>
          <a:noFill/>
          <a:ln w="127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8" name="Google Shape;628;p55"/>
          <p:cNvCxnSpPr>
            <a:stCxn id="608" idx="2"/>
            <a:endCxn id="618" idx="3"/>
          </p:cNvCxnSpPr>
          <p:nvPr/>
        </p:nvCxnSpPr>
        <p:spPr>
          <a:xfrm rot="-5400000" flipH="1">
            <a:off x="5492856" y="43670"/>
            <a:ext cx="826500" cy="5523300"/>
          </a:xfrm>
          <a:prstGeom prst="bentConnector4">
            <a:avLst>
              <a:gd name="adj1" fmla="val 34165"/>
              <a:gd name="adj2" fmla="val 104139"/>
            </a:avLst>
          </a:prstGeom>
          <a:noFill/>
          <a:ln w="12700" cap="flat" cmpd="sng">
            <a:solidFill>
              <a:srgbClr val="E36C09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629" name="Google Shape;629;p55"/>
          <p:cNvSpPr txBox="1"/>
          <p:nvPr/>
        </p:nvSpPr>
        <p:spPr>
          <a:xfrm>
            <a:off x="4913494" y="2520551"/>
            <a:ext cx="1707519" cy="30777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ABF8E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Device coordinates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一、繪圖系統</a:t>
            </a:r>
            <a:endParaRPr/>
          </a:p>
        </p:txBody>
      </p:sp>
      <p:grpSp>
        <p:nvGrpSpPr>
          <p:cNvPr id="635" name="Google Shape;635;p5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636" name="Google Shape;636;p5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37" name="Google Shape;637;p5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38" name="Google Shape;638;p5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39" name="Google Shape;639;p5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40" name="Google Shape;640;p5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641" name="Google Shape;641;p5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42" name="Google Shape;642;p5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43" name="Google Shape;643;p5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44" name="Google Shape;644;p56"/>
          <p:cNvSpPr/>
          <p:nvPr/>
        </p:nvSpPr>
        <p:spPr>
          <a:xfrm>
            <a:off x="889248" y="875496"/>
            <a:ext cx="359131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六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en-US" sz="20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WebGL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organization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5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pSp>
        <p:nvGrpSpPr>
          <p:cNvPr id="646" name="Google Shape;646;p56"/>
          <p:cNvGrpSpPr/>
          <p:nvPr/>
        </p:nvGrpSpPr>
        <p:grpSpPr>
          <a:xfrm>
            <a:off x="2231150" y="1229761"/>
            <a:ext cx="4628691" cy="3785122"/>
            <a:chOff x="1455117" y="1229761"/>
            <a:chExt cx="4628691" cy="3785122"/>
          </a:xfrm>
        </p:grpSpPr>
        <p:sp>
          <p:nvSpPr>
            <p:cNvPr id="647" name="Google Shape;647;p56"/>
            <p:cNvSpPr txBox="1"/>
            <p:nvPr/>
          </p:nvSpPr>
          <p:spPr>
            <a:xfrm>
              <a:off x="1487424" y="1469136"/>
              <a:ext cx="1694688" cy="369332"/>
            </a:xfrm>
            <a:prstGeom prst="rect">
              <a:avLst/>
            </a:prstGeom>
            <a:solidFill>
              <a:srgbClr val="FDE9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97480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瀏覽器</a:t>
              </a:r>
              <a:endParaRPr/>
            </a:p>
          </p:txBody>
        </p:sp>
        <p:sp>
          <p:nvSpPr>
            <p:cNvPr id="648" name="Google Shape;648;p56"/>
            <p:cNvSpPr txBox="1"/>
            <p:nvPr/>
          </p:nvSpPr>
          <p:spPr>
            <a:xfrm>
              <a:off x="1487424" y="2699052"/>
              <a:ext cx="1694688" cy="369332"/>
            </a:xfrm>
            <a:prstGeom prst="rect">
              <a:avLst/>
            </a:prstGeom>
            <a:solidFill>
              <a:srgbClr val="FDE9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97480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JS引擎</a:t>
              </a:r>
              <a:endParaRPr sz="1800" b="1" i="0" u="none" strike="noStrike" cap="none">
                <a:solidFill>
                  <a:srgbClr val="97480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49" name="Google Shape;649;p56"/>
            <p:cNvSpPr txBox="1"/>
            <p:nvPr/>
          </p:nvSpPr>
          <p:spPr>
            <a:xfrm>
              <a:off x="1487424" y="3304187"/>
              <a:ext cx="1694688" cy="369332"/>
            </a:xfrm>
            <a:prstGeom prst="rect">
              <a:avLst/>
            </a:prstGeom>
            <a:solidFill>
              <a:srgbClr val="FDE9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97480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CPU/GPU</a:t>
              </a:r>
              <a:endParaRPr sz="1800" b="1" i="0" u="none" strike="noStrike" cap="none">
                <a:solidFill>
                  <a:srgbClr val="97480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650" name="Google Shape;650;p56"/>
            <p:cNvCxnSpPr>
              <a:stCxn id="647" idx="2"/>
              <a:endCxn id="648" idx="0"/>
            </p:cNvCxnSpPr>
            <p:nvPr/>
          </p:nvCxnSpPr>
          <p:spPr>
            <a:xfrm>
              <a:off x="2334768" y="1838468"/>
              <a:ext cx="0" cy="860700"/>
            </a:xfrm>
            <a:prstGeom prst="straightConnector1">
              <a:avLst/>
            </a:prstGeom>
            <a:noFill/>
            <a:ln w="9525" cap="flat" cmpd="sng">
              <a:solidFill>
                <a:srgbClr val="FABF8E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51" name="Google Shape;651;p56"/>
            <p:cNvCxnSpPr>
              <a:stCxn id="648" idx="2"/>
              <a:endCxn id="649" idx="0"/>
            </p:cNvCxnSpPr>
            <p:nvPr/>
          </p:nvCxnSpPr>
          <p:spPr>
            <a:xfrm>
              <a:off x="2334768" y="3068384"/>
              <a:ext cx="0" cy="235800"/>
            </a:xfrm>
            <a:prstGeom prst="straightConnector1">
              <a:avLst/>
            </a:prstGeom>
            <a:noFill/>
            <a:ln w="9525" cap="flat" cmpd="sng">
              <a:solidFill>
                <a:srgbClr val="FABF8E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56"/>
            <p:cNvSpPr txBox="1"/>
            <p:nvPr/>
          </p:nvSpPr>
          <p:spPr>
            <a:xfrm>
              <a:off x="1611493" y="1868055"/>
              <a:ext cx="760144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HTML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JS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files</a:t>
              </a:r>
              <a:endParaRPr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1455117" y="3907321"/>
              <a:ext cx="1767840" cy="1107562"/>
            </a:xfrm>
            <a:prstGeom prst="rect">
              <a:avLst/>
            </a:prstGeom>
            <a:solidFill>
              <a:schemeClr val="accent5"/>
            </a:solidFill>
            <a:ln w="25400" cap="flat" cmpd="sng">
              <a:solidFill>
                <a:srgbClr val="36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4" name="Google Shape;654;p56"/>
            <p:cNvCxnSpPr>
              <a:stCxn id="649" idx="2"/>
              <a:endCxn id="653" idx="0"/>
            </p:cNvCxnSpPr>
            <p:nvPr/>
          </p:nvCxnSpPr>
          <p:spPr>
            <a:xfrm>
              <a:off x="2334768" y="3673519"/>
              <a:ext cx="4200" cy="233700"/>
            </a:xfrm>
            <a:prstGeom prst="straightConnector1">
              <a:avLst/>
            </a:prstGeom>
            <a:noFill/>
            <a:ln w="9525" cap="flat" cmpd="sng">
              <a:solidFill>
                <a:srgbClr val="FABF8E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5" name="Google Shape;655;p56"/>
            <p:cNvSpPr/>
            <p:nvPr/>
          </p:nvSpPr>
          <p:spPr>
            <a:xfrm>
              <a:off x="1554480" y="3997806"/>
              <a:ext cx="1566672" cy="463296"/>
            </a:xfrm>
            <a:prstGeom prst="rect">
              <a:avLst/>
            </a:prstGeom>
            <a:solidFill>
              <a:srgbClr val="DAEE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Framebuffer</a:t>
              </a:r>
              <a:endParaRPr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6"/>
            <p:cNvSpPr txBox="1"/>
            <p:nvPr/>
          </p:nvSpPr>
          <p:spPr>
            <a:xfrm>
              <a:off x="2328672" y="4632453"/>
              <a:ext cx="9156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canvas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6"/>
            <p:cNvSpPr txBox="1"/>
            <p:nvPr/>
          </p:nvSpPr>
          <p:spPr>
            <a:xfrm>
              <a:off x="4389120" y="1469136"/>
              <a:ext cx="1694688" cy="369332"/>
            </a:xfrm>
            <a:prstGeom prst="rect">
              <a:avLst/>
            </a:prstGeom>
            <a:solidFill>
              <a:srgbClr val="FDE9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97480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Web server</a:t>
              </a:r>
              <a:endParaRPr sz="1800" b="1" i="0" u="none" strike="noStrike" cap="none">
                <a:solidFill>
                  <a:srgbClr val="97480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658" name="Google Shape;658;p56"/>
            <p:cNvCxnSpPr/>
            <p:nvPr/>
          </p:nvCxnSpPr>
          <p:spPr>
            <a:xfrm>
              <a:off x="3182112" y="1574554"/>
              <a:ext cx="1207008" cy="0"/>
            </a:xfrm>
            <a:prstGeom prst="straightConnector1">
              <a:avLst/>
            </a:prstGeom>
            <a:noFill/>
            <a:ln w="9525" cap="flat" cmpd="sng">
              <a:solidFill>
                <a:srgbClr val="FABF8E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59" name="Google Shape;659;p56"/>
            <p:cNvCxnSpPr/>
            <p:nvPr/>
          </p:nvCxnSpPr>
          <p:spPr>
            <a:xfrm>
              <a:off x="3182112" y="1739146"/>
              <a:ext cx="1207008" cy="0"/>
            </a:xfrm>
            <a:prstGeom prst="straightConnector1">
              <a:avLst/>
            </a:prstGeom>
            <a:noFill/>
            <a:ln w="9525" cap="flat" cmpd="sng">
              <a:solidFill>
                <a:srgbClr val="FABF8E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660" name="Google Shape;660;p56"/>
            <p:cNvSpPr txBox="1"/>
            <p:nvPr/>
          </p:nvSpPr>
          <p:spPr>
            <a:xfrm>
              <a:off x="3499319" y="1229761"/>
              <a:ext cx="57259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URL</a:t>
              </a:r>
              <a:endParaRPr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1" name="Google Shape;661;p56"/>
            <p:cNvSpPr txBox="1"/>
            <p:nvPr/>
          </p:nvSpPr>
          <p:spPr>
            <a:xfrm>
              <a:off x="3197956" y="1740789"/>
              <a:ext cx="117532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Web page</a:t>
              </a:r>
              <a:endParaRPr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90688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二、繪圖相關function</a:t>
            </a:r>
            <a:endParaRPr/>
          </a:p>
        </p:txBody>
      </p:sp>
      <p:grpSp>
        <p:nvGrpSpPr>
          <p:cNvPr id="667" name="Google Shape;667;p2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668" name="Google Shape;668;p2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72" name="Google Shape;672;p2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673" name="Google Shape;673;p2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76" name="Google Shape;676;p20"/>
          <p:cNvSpPr/>
          <p:nvPr/>
        </p:nvSpPr>
        <p:spPr>
          <a:xfrm>
            <a:off x="889248" y="875496"/>
            <a:ext cx="21595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(一)程式組成結構</a:t>
            </a:r>
            <a:endParaRPr sz="20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7" name="Google Shape;677;p20"/>
          <p:cNvSpPr/>
          <p:nvPr/>
        </p:nvSpPr>
        <p:spPr>
          <a:xfrm>
            <a:off x="3339385" y="2922014"/>
            <a:ext cx="295232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1.webGLStart()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2.initGL()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initShaders</a:t>
            </a:r>
            <a:r>
              <a:rPr lang="en-US" sz="1800" b="0" i="0" u="none" strike="noStrike" cap="none" dirty="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14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getShader</a:t>
            </a:r>
            <a:r>
              <a:rPr lang="en-US" sz="1800" b="0" i="0" u="none" strike="noStrike" cap="none" dirty="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14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setMatrixUniforms</a:t>
            </a:r>
            <a:r>
              <a:rPr lang="en-US" sz="18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14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initBuffers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.drawScene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8" name="Google Shape;678;p20"/>
          <p:cNvSpPr/>
          <p:nvPr/>
        </p:nvSpPr>
        <p:spPr>
          <a:xfrm>
            <a:off x="1751198" y="1344008"/>
            <a:ext cx="1540806" cy="36933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HTML code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9" name="Google Shape;679;p20"/>
          <p:cNvSpPr/>
          <p:nvPr/>
        </p:nvSpPr>
        <p:spPr>
          <a:xfrm>
            <a:off x="1751198" y="2965315"/>
            <a:ext cx="1540806" cy="36933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javascript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0" name="Google Shape;680;p20"/>
          <p:cNvSpPr/>
          <p:nvPr/>
        </p:nvSpPr>
        <p:spPr>
          <a:xfrm>
            <a:off x="2396827" y="1809226"/>
            <a:ext cx="249549" cy="249549"/>
          </a:xfrm>
          <a:prstGeom prst="mathPlus">
            <a:avLst>
              <a:gd name="adj1" fmla="val 2352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1" name="Google Shape;681;p20"/>
          <p:cNvSpPr/>
          <p:nvPr/>
        </p:nvSpPr>
        <p:spPr>
          <a:xfrm>
            <a:off x="2396827" y="2619879"/>
            <a:ext cx="249549" cy="249549"/>
          </a:xfrm>
          <a:prstGeom prst="mathPlus">
            <a:avLst>
              <a:gd name="adj1" fmla="val 2352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2" name="Google Shape;682;p20"/>
          <p:cNvSpPr/>
          <p:nvPr/>
        </p:nvSpPr>
        <p:spPr>
          <a:xfrm>
            <a:off x="1751198" y="2154661"/>
            <a:ext cx="1540806" cy="36933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20"/>
          <p:cNvSpPr/>
          <p:nvPr/>
        </p:nvSpPr>
        <p:spPr>
          <a:xfrm>
            <a:off x="6228184" y="4192800"/>
            <a:ext cx="1338828" cy="64633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92CCDC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再精緻一點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要加上css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4" name="Google Shape;684;p2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685" name="Google Shape;685;p20"/>
          <p:cNvSpPr/>
          <p:nvPr/>
        </p:nvSpPr>
        <p:spPr>
          <a:xfrm>
            <a:off x="3339385" y="2154661"/>
            <a:ext cx="110825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GLSL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86" name="Google Shape;686;p20"/>
          <p:cNvPicPr preferRelativeResize="0"/>
          <p:nvPr/>
        </p:nvPicPr>
        <p:blipFill rotWithShape="1">
          <a:blip r:embed="rId3">
            <a:alphaModFix/>
          </a:blip>
          <a:srcRect l="971" t="9148" r="26762" b="12929"/>
          <a:stretch/>
        </p:blipFill>
        <p:spPr>
          <a:xfrm>
            <a:off x="5857597" y="1275606"/>
            <a:ext cx="2602835" cy="260283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20"/>
          <p:cNvSpPr txBox="1"/>
          <p:nvPr/>
        </p:nvSpPr>
        <p:spPr>
          <a:xfrm>
            <a:off x="6599025" y="936989"/>
            <a:ext cx="18614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畫出2D三角形、矩形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90688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二、繪圖相關function</a:t>
            </a:r>
            <a:endParaRPr/>
          </a:p>
        </p:txBody>
      </p:sp>
      <p:grpSp>
        <p:nvGrpSpPr>
          <p:cNvPr id="693" name="Google Shape;693;p2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694" name="Google Shape;694;p2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5" name="Google Shape;695;p2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6" name="Google Shape;696;p2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7" name="Google Shape;697;p2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98" name="Google Shape;698;p2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699" name="Google Shape;699;p2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0" name="Google Shape;700;p2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1" name="Google Shape;701;p2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02" name="Google Shape;702;p21"/>
          <p:cNvSpPr/>
          <p:nvPr/>
        </p:nvSpPr>
        <p:spPr>
          <a:xfrm>
            <a:off x="889248" y="875496"/>
            <a:ext cx="35253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(二)HTML-畫畫前先備好畫布</a:t>
            </a:r>
            <a:endParaRPr sz="20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03" name="Google Shape;703;p21"/>
          <p:cNvSpPr/>
          <p:nvPr/>
        </p:nvSpPr>
        <p:spPr>
          <a:xfrm>
            <a:off x="7770455" y="0"/>
            <a:ext cx="1366080" cy="338554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HTML code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04" name="Google Shape;704;p21"/>
          <p:cNvSpPr/>
          <p:nvPr/>
        </p:nvSpPr>
        <p:spPr>
          <a:xfrm>
            <a:off x="7770455" y="699342"/>
            <a:ext cx="1366080" cy="33855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javascript</a:t>
            </a:r>
            <a:endParaRPr sz="1600" b="0" i="0" u="none" strike="noStrike" cap="none">
              <a:solidFill>
                <a:srgbClr val="31859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05" name="Google Shape;705;p21"/>
          <p:cNvSpPr/>
          <p:nvPr/>
        </p:nvSpPr>
        <p:spPr>
          <a:xfrm>
            <a:off x="7770455" y="349671"/>
            <a:ext cx="1366080" cy="33855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Google Shape;70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0667" y="2659338"/>
            <a:ext cx="7204014" cy="1856628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21"/>
          <p:cNvSpPr/>
          <p:nvPr/>
        </p:nvSpPr>
        <p:spPr>
          <a:xfrm>
            <a:off x="1043608" y="1720428"/>
            <a:ext cx="590839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首先需要建立一個 canvas 元素，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利用程式腳本在這個元素上繪圖。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下列以 HTML定義的 canvas 元素供後續繪製。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1"/>
          <p:cNvSpPr/>
          <p:nvPr/>
        </p:nvSpPr>
        <p:spPr>
          <a:xfrm>
            <a:off x="1296874" y="3435845"/>
            <a:ext cx="4715286" cy="28803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09" name="Google Shape;709;p21"/>
          <p:cNvSpPr txBox="1"/>
          <p:nvPr/>
        </p:nvSpPr>
        <p:spPr>
          <a:xfrm>
            <a:off x="1043608" y="1317916"/>
            <a:ext cx="1837683" cy="369332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建立畫布canvas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10" name="Google Shape;710;p2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90688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二、繪圖相關function</a:t>
            </a:r>
            <a:endParaRPr/>
          </a:p>
        </p:txBody>
      </p:sp>
      <p:grpSp>
        <p:nvGrpSpPr>
          <p:cNvPr id="716" name="Google Shape;716;p2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17" name="Google Shape;717;p2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21" name="Google Shape;721;p2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22" name="Google Shape;722;p2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25" name="Google Shape;725;p22"/>
          <p:cNvSpPr/>
          <p:nvPr/>
        </p:nvSpPr>
        <p:spPr>
          <a:xfrm>
            <a:off x="889248" y="875496"/>
            <a:ext cx="33682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(二)shader code-GLSL語言</a:t>
            </a:r>
            <a:endParaRPr sz="20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6" name="Google Shape;726;p22"/>
          <p:cNvSpPr/>
          <p:nvPr/>
        </p:nvSpPr>
        <p:spPr>
          <a:xfrm>
            <a:off x="7777392" y="6877"/>
            <a:ext cx="1366080" cy="338554"/>
          </a:xfrm>
          <a:prstGeom prst="rect">
            <a:avLst/>
          </a:prstGeom>
          <a:noFill/>
          <a:ln w="2540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HTML code</a:t>
            </a:r>
            <a:endParaRPr sz="1600" b="0" i="0" u="none" strike="noStrike" cap="none">
              <a:solidFill>
                <a:srgbClr val="31859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7" name="Google Shape;727;p22"/>
          <p:cNvSpPr/>
          <p:nvPr/>
        </p:nvSpPr>
        <p:spPr>
          <a:xfrm>
            <a:off x="7777392" y="706219"/>
            <a:ext cx="1366080" cy="33855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javascript</a:t>
            </a:r>
            <a:endParaRPr sz="1600" b="0" i="0" u="none" strike="noStrike" cap="none">
              <a:solidFill>
                <a:srgbClr val="31859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8" name="Google Shape;728;p22"/>
          <p:cNvSpPr/>
          <p:nvPr/>
        </p:nvSpPr>
        <p:spPr>
          <a:xfrm>
            <a:off x="7777392" y="356548"/>
            <a:ext cx="1366080" cy="338554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2"/>
          <p:cNvSpPr txBox="1"/>
          <p:nvPr/>
        </p:nvSpPr>
        <p:spPr>
          <a:xfrm>
            <a:off x="2180412" y="1991584"/>
            <a:ext cx="479828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在Lesson 1先不細講shader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原則上可先include套件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後面課程會再詳細敘述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（shader套件檔名：shader.js）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0" name="Google Shape;730;p2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90688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二、繪圖相關function</a:t>
            </a:r>
            <a:endParaRPr/>
          </a:p>
        </p:txBody>
      </p:sp>
      <p:grpSp>
        <p:nvGrpSpPr>
          <p:cNvPr id="736" name="Google Shape;736;p2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37" name="Google Shape;737;p2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38" name="Google Shape;738;p2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39" name="Google Shape;739;p2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0" name="Google Shape;740;p2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41" name="Google Shape;741;p2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42" name="Google Shape;742;p2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3" name="Google Shape;743;p2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4" name="Google Shape;744;p2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45" name="Google Shape;745;p23"/>
          <p:cNvSpPr/>
          <p:nvPr/>
        </p:nvSpPr>
        <p:spPr>
          <a:xfrm>
            <a:off x="889248" y="875496"/>
            <a:ext cx="18035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(三)javascript</a:t>
            </a:r>
            <a:endParaRPr sz="20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46" name="Google Shape;746;p23"/>
          <p:cNvSpPr/>
          <p:nvPr/>
        </p:nvSpPr>
        <p:spPr>
          <a:xfrm>
            <a:off x="7777392" y="1423"/>
            <a:ext cx="1366080" cy="338554"/>
          </a:xfrm>
          <a:prstGeom prst="rect">
            <a:avLst/>
          </a:prstGeom>
          <a:noFill/>
          <a:ln w="2540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HTML code</a:t>
            </a:r>
            <a:endParaRPr sz="1600" b="0" i="0" u="none" strike="noStrike" cap="none">
              <a:solidFill>
                <a:srgbClr val="31859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47" name="Google Shape;747;p23"/>
          <p:cNvSpPr/>
          <p:nvPr/>
        </p:nvSpPr>
        <p:spPr>
          <a:xfrm>
            <a:off x="7777392" y="700765"/>
            <a:ext cx="1366080" cy="338554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javascript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48" name="Google Shape;748;p23"/>
          <p:cNvSpPr/>
          <p:nvPr/>
        </p:nvSpPr>
        <p:spPr>
          <a:xfrm>
            <a:off x="7777392" y="351094"/>
            <a:ext cx="1366080" cy="338554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3"/>
          <p:cNvSpPr/>
          <p:nvPr/>
        </p:nvSpPr>
        <p:spPr>
          <a:xfrm>
            <a:off x="971600" y="1304137"/>
            <a:ext cx="1769652" cy="369332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1.webGLStart()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0" name="Google Shape;750;p23"/>
          <p:cNvSpPr/>
          <p:nvPr/>
        </p:nvSpPr>
        <p:spPr>
          <a:xfrm>
            <a:off x="4077072" y="1826039"/>
            <a:ext cx="4883766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(1)初始化 WebGL 與著色器 (shaders)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透過畫布 (canvas)元素畫 3D 圖形</a:t>
            </a:r>
            <a:endParaRPr sz="1600" b="0" i="0" u="none" strike="noStrike" cap="none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再使用 initBuffers() 初始化一些緩衝器 (buffers)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23"/>
          <p:cNvSpPr/>
          <p:nvPr/>
        </p:nvSpPr>
        <p:spPr>
          <a:xfrm>
            <a:off x="4077072" y="3363838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(2)接著是清除畫布(canvas)後背景呈現黑色，故可啟用深度測試，未來畫圖才會有遠近遮擋</a:t>
            </a:r>
            <a:endParaRPr sz="16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2" name="Google Shape;752;p23"/>
          <p:cNvSpPr/>
          <p:nvPr/>
        </p:nvSpPr>
        <p:spPr>
          <a:xfrm>
            <a:off x="4077072" y="4025747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(3)最後呼叫 drawScene() 函式使用緩衝器(buffers)畫圖形</a:t>
            </a:r>
            <a:endParaRPr sz="1600" b="0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3" name="Google Shape;753;p23"/>
          <p:cNvSpPr/>
          <p:nvPr/>
        </p:nvSpPr>
        <p:spPr>
          <a:xfrm>
            <a:off x="4077072" y="2687813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緩衝器(buffers)的作用是保留將要畫的三角形與方形的細節(頂點位置)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4" name="Google Shape;75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23678"/>
            <a:ext cx="4067944" cy="2746687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23"/>
          <p:cNvSpPr/>
          <p:nvPr/>
        </p:nvSpPr>
        <p:spPr>
          <a:xfrm>
            <a:off x="107504" y="2211711"/>
            <a:ext cx="3888432" cy="115212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6" name="Google Shape;756;p23"/>
          <p:cNvSpPr/>
          <p:nvPr/>
        </p:nvSpPr>
        <p:spPr>
          <a:xfrm>
            <a:off x="107504" y="3434105"/>
            <a:ext cx="3888432" cy="576064"/>
          </a:xfrm>
          <a:prstGeom prst="rect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7" name="Google Shape;757;p23"/>
          <p:cNvSpPr/>
          <p:nvPr/>
        </p:nvSpPr>
        <p:spPr>
          <a:xfrm>
            <a:off x="107504" y="4078127"/>
            <a:ext cx="3888432" cy="221816"/>
          </a:xfrm>
          <a:prstGeom prst="rect">
            <a:avLst/>
          </a:prstGeom>
          <a:noFill/>
          <a:ln w="28575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8" name="Google Shape;758;p2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90688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二、繪圖相關function</a:t>
            </a:r>
            <a:endParaRPr/>
          </a:p>
        </p:txBody>
      </p:sp>
      <p:grpSp>
        <p:nvGrpSpPr>
          <p:cNvPr id="764" name="Google Shape;764;p4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65" name="Google Shape;765;p4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6" name="Google Shape;766;p4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8" name="Google Shape;768;p4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69" name="Google Shape;769;p4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70" name="Google Shape;770;p4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1" name="Google Shape;771;p4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2" name="Google Shape;772;p4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73" name="Google Shape;773;p49"/>
          <p:cNvSpPr/>
          <p:nvPr/>
        </p:nvSpPr>
        <p:spPr>
          <a:xfrm>
            <a:off x="889248" y="875496"/>
            <a:ext cx="18035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(三)javascript</a:t>
            </a:r>
            <a:endParaRPr sz="20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74" name="Google Shape;774;p49"/>
          <p:cNvSpPr/>
          <p:nvPr/>
        </p:nvSpPr>
        <p:spPr>
          <a:xfrm>
            <a:off x="7777392" y="1423"/>
            <a:ext cx="1366080" cy="338554"/>
          </a:xfrm>
          <a:prstGeom prst="rect">
            <a:avLst/>
          </a:prstGeom>
          <a:noFill/>
          <a:ln w="2540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HTML code</a:t>
            </a:r>
            <a:endParaRPr sz="1600" b="0" i="0" u="none" strike="noStrike" cap="none">
              <a:solidFill>
                <a:srgbClr val="31859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75" name="Google Shape;775;p49"/>
          <p:cNvSpPr/>
          <p:nvPr/>
        </p:nvSpPr>
        <p:spPr>
          <a:xfrm>
            <a:off x="7777392" y="700765"/>
            <a:ext cx="1366080" cy="338554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javascript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76" name="Google Shape;776;p49"/>
          <p:cNvSpPr/>
          <p:nvPr/>
        </p:nvSpPr>
        <p:spPr>
          <a:xfrm>
            <a:off x="7777392" y="351094"/>
            <a:ext cx="1366080" cy="338554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49"/>
          <p:cNvSpPr/>
          <p:nvPr/>
        </p:nvSpPr>
        <p:spPr>
          <a:xfrm>
            <a:off x="971599" y="1304137"/>
            <a:ext cx="1888643" cy="369332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1.webGLStart()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78" name="Google Shape;778;p4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779" name="Google Shape;779;p49"/>
          <p:cNvPicPr preferRelativeResize="0"/>
          <p:nvPr/>
        </p:nvPicPr>
        <p:blipFill rotWithShape="1">
          <a:blip r:embed="rId3">
            <a:alphaModFix/>
          </a:blip>
          <a:srcRect l="971" t="9148" r="26762" b="12929"/>
          <a:stretch/>
        </p:blipFill>
        <p:spPr>
          <a:xfrm>
            <a:off x="1322719" y="2217554"/>
            <a:ext cx="2602835" cy="260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9"/>
          <p:cNvPicPr preferRelativeResize="0"/>
          <p:nvPr/>
        </p:nvPicPr>
        <p:blipFill rotWithShape="1">
          <a:blip r:embed="rId4">
            <a:alphaModFix/>
          </a:blip>
          <a:srcRect l="998" t="10148" r="25889" b="9788"/>
          <a:stretch/>
        </p:blipFill>
        <p:spPr>
          <a:xfrm>
            <a:off x="4814165" y="2217554"/>
            <a:ext cx="2610765" cy="2602835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49"/>
          <p:cNvSpPr txBox="1"/>
          <p:nvPr/>
        </p:nvSpPr>
        <p:spPr>
          <a:xfrm>
            <a:off x="2860243" y="1334914"/>
            <a:ext cx="27045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gl.clearColor(R,G,B,透明度)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49"/>
          <p:cNvSpPr txBox="1"/>
          <p:nvPr/>
        </p:nvSpPr>
        <p:spPr>
          <a:xfrm>
            <a:off x="1110232" y="1865156"/>
            <a:ext cx="29594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gl.clearColor(0.0, 0.0, 0.0, 1.0)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9"/>
          <p:cNvSpPr txBox="1"/>
          <p:nvPr/>
        </p:nvSpPr>
        <p:spPr>
          <a:xfrm>
            <a:off x="4639814" y="1865156"/>
            <a:ext cx="29594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gl.clearColor(1.0, 0.0, 0.0, 1.0)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2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90688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二、繪圖相關function</a:t>
            </a:r>
            <a:endParaRPr/>
          </a:p>
        </p:txBody>
      </p:sp>
      <p:grpSp>
        <p:nvGrpSpPr>
          <p:cNvPr id="789" name="Google Shape;789;p2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90" name="Google Shape;790;p2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94" name="Google Shape;794;p2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95" name="Google Shape;795;p2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98" name="Google Shape;798;p24"/>
          <p:cNvSpPr/>
          <p:nvPr/>
        </p:nvSpPr>
        <p:spPr>
          <a:xfrm>
            <a:off x="889248" y="875496"/>
            <a:ext cx="18035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(三)javascript</a:t>
            </a:r>
            <a:endParaRPr sz="20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99" name="Google Shape;799;p24"/>
          <p:cNvSpPr/>
          <p:nvPr/>
        </p:nvSpPr>
        <p:spPr>
          <a:xfrm>
            <a:off x="7777392" y="1423"/>
            <a:ext cx="1366080" cy="338554"/>
          </a:xfrm>
          <a:prstGeom prst="rect">
            <a:avLst/>
          </a:prstGeom>
          <a:noFill/>
          <a:ln w="2540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HTML code</a:t>
            </a:r>
            <a:endParaRPr sz="1600" b="0" i="0" u="none" strike="noStrike" cap="none">
              <a:solidFill>
                <a:srgbClr val="31859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0" name="Google Shape;800;p24"/>
          <p:cNvSpPr/>
          <p:nvPr/>
        </p:nvSpPr>
        <p:spPr>
          <a:xfrm>
            <a:off x="7777392" y="700765"/>
            <a:ext cx="1366080" cy="338554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javascript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1" name="Google Shape;801;p24"/>
          <p:cNvSpPr/>
          <p:nvPr/>
        </p:nvSpPr>
        <p:spPr>
          <a:xfrm>
            <a:off x="7777392" y="351094"/>
            <a:ext cx="1366080" cy="338554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24"/>
          <p:cNvSpPr/>
          <p:nvPr/>
        </p:nvSpPr>
        <p:spPr>
          <a:xfrm>
            <a:off x="971600" y="1304137"/>
            <a:ext cx="1148071" cy="369332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2.initGL()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03" name="Google Shape;803;p24"/>
          <p:cNvPicPr preferRelativeResize="0"/>
          <p:nvPr/>
        </p:nvPicPr>
        <p:blipFill rotWithShape="1">
          <a:blip r:embed="rId3">
            <a:alphaModFix/>
          </a:blip>
          <a:srcRect r="30561"/>
          <a:stretch/>
        </p:blipFill>
        <p:spPr>
          <a:xfrm>
            <a:off x="14167" y="1788497"/>
            <a:ext cx="3650108" cy="290153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24"/>
          <p:cNvSpPr/>
          <p:nvPr/>
        </p:nvSpPr>
        <p:spPr>
          <a:xfrm>
            <a:off x="467544" y="2735888"/>
            <a:ext cx="3096344" cy="503374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5" name="Google Shape;805;p24"/>
          <p:cNvSpPr/>
          <p:nvPr/>
        </p:nvSpPr>
        <p:spPr>
          <a:xfrm>
            <a:off x="371302" y="3939902"/>
            <a:ext cx="3096339" cy="251687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6" name="Google Shape;806;p24"/>
          <p:cNvSpPr/>
          <p:nvPr/>
        </p:nvSpPr>
        <p:spPr>
          <a:xfrm>
            <a:off x="3131840" y="2427734"/>
            <a:ext cx="532435" cy="3166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7" name="Google Shape;807;p24"/>
          <p:cNvSpPr/>
          <p:nvPr/>
        </p:nvSpPr>
        <p:spPr>
          <a:xfrm>
            <a:off x="467544" y="2499742"/>
            <a:ext cx="3096344" cy="21602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8" name="Google Shape;808;p24"/>
          <p:cNvSpPr/>
          <p:nvPr/>
        </p:nvSpPr>
        <p:spPr>
          <a:xfrm>
            <a:off x="3779912" y="2233077"/>
            <a:ext cx="2736304" cy="63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(1)初始畫布(canvas)為空白</a:t>
            </a:r>
            <a:endParaRPr sz="1600" b="0" i="0" u="none" strike="noStrike" cap="none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需先取得WebGL的context</a:t>
            </a:r>
            <a:endParaRPr sz="1600" b="1" i="0" u="none" strike="noStrike" cap="none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9" name="Google Shape;809;p24"/>
          <p:cNvSpPr/>
          <p:nvPr/>
        </p:nvSpPr>
        <p:spPr>
          <a:xfrm>
            <a:off x="3779912" y="2889527"/>
            <a:ext cx="4572000" cy="34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(2)設定WebGL畫布(canvas)中物件的寬度與高度</a:t>
            </a:r>
            <a:endParaRPr sz="16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10" name="Google Shape;810;p24"/>
          <p:cNvSpPr/>
          <p:nvPr/>
        </p:nvSpPr>
        <p:spPr>
          <a:xfrm>
            <a:off x="3779899" y="3902600"/>
            <a:ext cx="41727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(3)如果遇到WebGL context不存在的狀況</a:t>
            </a:r>
            <a:endParaRPr sz="1600" b="0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會顯示錯誤訊息。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24"/>
          <p:cNvSpPr/>
          <p:nvPr/>
        </p:nvSpPr>
        <p:spPr>
          <a:xfrm>
            <a:off x="3779899" y="4677126"/>
            <a:ext cx="4248472" cy="34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寫code養成設置錯誤訊息回傳的好習慣~~</a:t>
            </a:r>
            <a:endParaRPr sz="1600" b="0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12" name="Google Shape;812;p2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813" name="Google Shape;813;p24"/>
          <p:cNvSpPr/>
          <p:nvPr/>
        </p:nvSpPr>
        <p:spPr>
          <a:xfrm>
            <a:off x="3878270" y="1641062"/>
            <a:ext cx="5028562" cy="584700"/>
          </a:xfrm>
          <a:prstGeom prst="rect">
            <a:avLst/>
          </a:prstGeom>
          <a:noFill/>
          <a:ln w="12700" cap="flat" cmpd="sng">
            <a:solidFill>
              <a:srgbClr val="D9959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canvas只是網頁物件，沒有GL功能，有GL功能的是內部的context(canvas=手機，context=app)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90688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二、繪圖相關function</a:t>
            </a:r>
            <a:endParaRPr/>
          </a:p>
        </p:txBody>
      </p:sp>
      <p:grpSp>
        <p:nvGrpSpPr>
          <p:cNvPr id="844" name="Google Shape;844;p2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45" name="Google Shape;845;p2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46" name="Google Shape;846;p2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47" name="Google Shape;847;p2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48" name="Google Shape;848;p2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49" name="Google Shape;849;p29"/>
          <p:cNvSpPr/>
          <p:nvPr/>
        </p:nvSpPr>
        <p:spPr>
          <a:xfrm>
            <a:off x="889248" y="875496"/>
            <a:ext cx="18035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(三)javascript</a:t>
            </a:r>
            <a:endParaRPr sz="20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50" name="Google Shape;850;p29"/>
          <p:cNvSpPr/>
          <p:nvPr/>
        </p:nvSpPr>
        <p:spPr>
          <a:xfrm>
            <a:off x="7777392" y="1423"/>
            <a:ext cx="1366080" cy="338554"/>
          </a:xfrm>
          <a:prstGeom prst="rect">
            <a:avLst/>
          </a:prstGeom>
          <a:noFill/>
          <a:ln w="2540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HTML code</a:t>
            </a:r>
            <a:endParaRPr sz="1600" b="0" i="0" u="none" strike="noStrike" cap="none">
              <a:solidFill>
                <a:srgbClr val="31859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51" name="Google Shape;851;p29"/>
          <p:cNvSpPr/>
          <p:nvPr/>
        </p:nvSpPr>
        <p:spPr>
          <a:xfrm>
            <a:off x="7777392" y="700765"/>
            <a:ext cx="1366080" cy="338554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javascript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52" name="Google Shape;852;p29"/>
          <p:cNvSpPr/>
          <p:nvPr/>
        </p:nvSpPr>
        <p:spPr>
          <a:xfrm>
            <a:off x="7777392" y="351094"/>
            <a:ext cx="1366080" cy="338554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29"/>
          <p:cNvSpPr/>
          <p:nvPr/>
        </p:nvSpPr>
        <p:spPr>
          <a:xfrm>
            <a:off x="971600" y="1304137"/>
            <a:ext cx="1837437" cy="369332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initBuffers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854" name="Google Shape;854;p2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55" name="Google Shape;855;p2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7" name="Google Shape;857;p2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pic>
        <p:nvPicPr>
          <p:cNvPr id="858" name="Google Shape;85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8744"/>
            <a:ext cx="4740438" cy="3027382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29"/>
          <p:cNvSpPr/>
          <p:nvPr/>
        </p:nvSpPr>
        <p:spPr>
          <a:xfrm>
            <a:off x="220323" y="2499742"/>
            <a:ext cx="4444003" cy="41533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0" name="Google Shape;860;p29"/>
          <p:cNvSpPr/>
          <p:nvPr/>
        </p:nvSpPr>
        <p:spPr>
          <a:xfrm>
            <a:off x="220324" y="2931790"/>
            <a:ext cx="4444002" cy="1070169"/>
          </a:xfrm>
          <a:prstGeom prst="rect">
            <a:avLst/>
          </a:prstGeom>
          <a:noFill/>
          <a:ln w="19050" cap="flat" cmpd="sng">
            <a:solidFill>
              <a:srgbClr val="33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1" name="Google Shape;861;p29"/>
          <p:cNvSpPr/>
          <p:nvPr/>
        </p:nvSpPr>
        <p:spPr>
          <a:xfrm>
            <a:off x="210871" y="4118130"/>
            <a:ext cx="4444002" cy="685868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2" name="Google Shape;862;p29"/>
          <p:cNvSpPr txBox="1">
            <a:spLocks noGrp="1"/>
          </p:cNvSpPr>
          <p:nvPr>
            <p:ph type="body" idx="1"/>
          </p:nvPr>
        </p:nvSpPr>
        <p:spPr>
          <a:xfrm>
            <a:off x="4767494" y="1666674"/>
            <a:ext cx="4317984" cy="3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None/>
            </a:pPr>
            <a:r>
              <a:rPr lang="en-US" sz="1600">
                <a:solidFill>
                  <a:srgbClr val="C00000"/>
                </a:solidFill>
              </a:rPr>
              <a:t>(1)先建立三角形頂點位置的緩衝器(Buffer) ，再告訴 WebGL使用該緩衝器(Buffer)</a:t>
            </a:r>
            <a:endParaRPr sz="1600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rgbClr val="33CCCC"/>
              </a:buClr>
              <a:buSzPts val="1600"/>
              <a:buNone/>
            </a:pPr>
            <a:r>
              <a:rPr lang="en-US" sz="1600">
                <a:solidFill>
                  <a:srgbClr val="0070C0"/>
                </a:solidFill>
              </a:rPr>
              <a:t>(2)使用 Javascript 列表方式定義頂點(Vertex)位置</a:t>
            </a:r>
            <a:endParaRPr sz="1600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rgbClr val="FFC000"/>
              </a:buClr>
              <a:buSzPts val="1600"/>
              <a:buNone/>
            </a:pPr>
            <a:r>
              <a:rPr lang="en-US" sz="1600">
                <a:solidFill>
                  <a:srgbClr val="E36C09"/>
                </a:solidFill>
              </a:rPr>
              <a:t>(3)使用 Float32Array 轉換 Javascript 陣列送進GPU填滿此緩衝器(Buffer)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rgbClr val="FFC000"/>
              </a:buClr>
              <a:buSzPts val="1600"/>
              <a:buNone/>
            </a:pPr>
            <a:r>
              <a:rPr lang="en-US" sz="1600">
                <a:solidFill>
                  <a:srgbClr val="E36C09"/>
                </a:solidFill>
              </a:rPr>
              <a:t>(4)最後設定緩衝器(Buffer) 物件的屬性(Attribute)：</a:t>
            </a:r>
            <a:endParaRPr sz="1600">
              <a:solidFill>
                <a:srgbClr val="E36C09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Clr>
                <a:srgbClr val="FFC000"/>
              </a:buClr>
              <a:buSzPts val="1400"/>
              <a:buNone/>
            </a:pPr>
            <a:r>
              <a:rPr lang="en-US" sz="1400">
                <a:solidFill>
                  <a:srgbClr val="E36C09"/>
                </a:solidFill>
              </a:rPr>
              <a:t>itemSize (幾維)</a:t>
            </a:r>
            <a:endParaRPr sz="1400">
              <a:solidFill>
                <a:srgbClr val="E36C09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Clr>
                <a:srgbClr val="FFC000"/>
              </a:buClr>
              <a:buSzPts val="1400"/>
              <a:buNone/>
            </a:pPr>
            <a:r>
              <a:rPr lang="en-US" sz="1400">
                <a:solidFill>
                  <a:srgbClr val="E36C09"/>
                </a:solidFill>
              </a:rPr>
              <a:t>numItems(幾個點)</a:t>
            </a:r>
            <a:endParaRPr sz="1400">
              <a:solidFill>
                <a:srgbClr val="E36C09"/>
              </a:solidFill>
            </a:endParaRPr>
          </a:p>
        </p:txBody>
      </p:sp>
      <p:sp>
        <p:nvSpPr>
          <p:cNvPr id="863" name="Google Shape;863;p2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5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90688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二、繪圖相關function</a:t>
            </a:r>
            <a:endParaRPr/>
          </a:p>
        </p:txBody>
      </p:sp>
      <p:grpSp>
        <p:nvGrpSpPr>
          <p:cNvPr id="869" name="Google Shape;869;p5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70" name="Google Shape;870;p5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71" name="Google Shape;871;p5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72" name="Google Shape;872;p5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73" name="Google Shape;873;p5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74" name="Google Shape;874;p50"/>
          <p:cNvSpPr/>
          <p:nvPr/>
        </p:nvSpPr>
        <p:spPr>
          <a:xfrm>
            <a:off x="889248" y="875496"/>
            <a:ext cx="18035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(三)javascript</a:t>
            </a:r>
            <a:endParaRPr sz="20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75" name="Google Shape;875;p50"/>
          <p:cNvSpPr/>
          <p:nvPr/>
        </p:nvSpPr>
        <p:spPr>
          <a:xfrm>
            <a:off x="7777392" y="1423"/>
            <a:ext cx="1366080" cy="338554"/>
          </a:xfrm>
          <a:prstGeom prst="rect">
            <a:avLst/>
          </a:prstGeom>
          <a:noFill/>
          <a:ln w="2540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HTML code</a:t>
            </a:r>
            <a:endParaRPr sz="1600" b="0" i="0" u="none" strike="noStrike" cap="none">
              <a:solidFill>
                <a:srgbClr val="31859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76" name="Google Shape;876;p50"/>
          <p:cNvSpPr/>
          <p:nvPr/>
        </p:nvSpPr>
        <p:spPr>
          <a:xfrm>
            <a:off x="7777392" y="700765"/>
            <a:ext cx="1366080" cy="338554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javascript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77" name="Google Shape;877;p50"/>
          <p:cNvSpPr/>
          <p:nvPr/>
        </p:nvSpPr>
        <p:spPr>
          <a:xfrm>
            <a:off x="7777392" y="351094"/>
            <a:ext cx="1366080" cy="338554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50"/>
          <p:cNvSpPr/>
          <p:nvPr/>
        </p:nvSpPr>
        <p:spPr>
          <a:xfrm>
            <a:off x="971600" y="1304137"/>
            <a:ext cx="1745312" cy="369332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initBuffers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879" name="Google Shape;879;p5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80" name="Google Shape;880;p5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83" name="Google Shape;883;p5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884" name="Google Shape;884;p50"/>
          <p:cNvPicPr preferRelativeResize="0"/>
          <p:nvPr/>
        </p:nvPicPr>
        <p:blipFill rotWithShape="1">
          <a:blip r:embed="rId3">
            <a:alphaModFix/>
          </a:blip>
          <a:srcRect l="5095" t="38356" r="67618" b="23623"/>
          <a:stretch/>
        </p:blipFill>
        <p:spPr>
          <a:xfrm>
            <a:off x="2338190" y="1822110"/>
            <a:ext cx="1635950" cy="97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5091" y="1806059"/>
            <a:ext cx="1635950" cy="97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50"/>
          <p:cNvPicPr preferRelativeResize="0"/>
          <p:nvPr/>
        </p:nvPicPr>
        <p:blipFill rotWithShape="1">
          <a:blip r:embed="rId5">
            <a:alphaModFix/>
          </a:blip>
          <a:srcRect l="971" t="9148" r="26762" b="12929"/>
          <a:stretch/>
        </p:blipFill>
        <p:spPr>
          <a:xfrm>
            <a:off x="2131377" y="2890654"/>
            <a:ext cx="2049576" cy="204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00833" y="2890654"/>
            <a:ext cx="2044465" cy="2049576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50"/>
          <p:cNvSpPr txBox="1">
            <a:spLocks noGrp="1"/>
          </p:cNvSpPr>
          <p:nvPr>
            <p:ph type="body" idx="1"/>
          </p:nvPr>
        </p:nvSpPr>
        <p:spPr>
          <a:xfrm>
            <a:off x="2814363" y="1304138"/>
            <a:ext cx="44642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1700"/>
              <a:t>三角形範例：修改頂點數值，形狀就會改變</a:t>
            </a:r>
            <a:endParaRPr sz="27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 descr="D:\Downloads\webglTeplate_工作區域 1 複本 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775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/>
          <p:cNvSpPr txBox="1">
            <a:spLocks noGrp="1"/>
          </p:cNvSpPr>
          <p:nvPr>
            <p:ph type="title"/>
          </p:nvPr>
        </p:nvSpPr>
        <p:spPr>
          <a:xfrm>
            <a:off x="539552" y="98757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zh-TW" altLang="en-US" dirty="0">
                <a:solidFill>
                  <a:srgbClr val="002060"/>
                </a:solidFill>
              </a:rPr>
              <a:t>壹</a:t>
            </a:r>
            <a:r>
              <a:rPr lang="en-US" dirty="0" smtClean="0">
                <a:solidFill>
                  <a:srgbClr val="002060"/>
                </a:solidFill>
              </a:rPr>
              <a:t>、</a:t>
            </a:r>
            <a:r>
              <a:rPr lang="en-US" dirty="0" err="1">
                <a:solidFill>
                  <a:srgbClr val="002060"/>
                </a:solidFill>
              </a:rPr>
              <a:t>環境設定</a:t>
            </a:r>
            <a:r>
              <a:rPr lang="en-US" dirty="0">
                <a:solidFill>
                  <a:srgbClr val="002060"/>
                </a:solidFill>
              </a:rPr>
              <a:t> 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1493912" y="1635646"/>
            <a:ext cx="286206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 WebGL簡介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 WebGL環境設定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 Xampp安裝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90688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二、繪圖相關function</a:t>
            </a:r>
            <a:endParaRPr/>
          </a:p>
        </p:txBody>
      </p:sp>
      <p:grpSp>
        <p:nvGrpSpPr>
          <p:cNvPr id="894" name="Google Shape;894;p3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95" name="Google Shape;895;p3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99" name="Google Shape;899;p30"/>
          <p:cNvSpPr/>
          <p:nvPr/>
        </p:nvSpPr>
        <p:spPr>
          <a:xfrm>
            <a:off x="889248" y="875496"/>
            <a:ext cx="18035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(三)javascript</a:t>
            </a:r>
            <a:endParaRPr sz="20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0" name="Google Shape;900;p30"/>
          <p:cNvSpPr/>
          <p:nvPr/>
        </p:nvSpPr>
        <p:spPr>
          <a:xfrm>
            <a:off x="7777392" y="1423"/>
            <a:ext cx="1366080" cy="338554"/>
          </a:xfrm>
          <a:prstGeom prst="rect">
            <a:avLst/>
          </a:prstGeom>
          <a:noFill/>
          <a:ln w="2540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HTML code</a:t>
            </a:r>
            <a:endParaRPr sz="1600" b="0" i="0" u="none" strike="noStrike" cap="none">
              <a:solidFill>
                <a:srgbClr val="31859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1" name="Google Shape;901;p30"/>
          <p:cNvSpPr/>
          <p:nvPr/>
        </p:nvSpPr>
        <p:spPr>
          <a:xfrm>
            <a:off x="7777392" y="700765"/>
            <a:ext cx="1366080" cy="338554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javascript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2" name="Google Shape;902;p30"/>
          <p:cNvSpPr/>
          <p:nvPr/>
        </p:nvSpPr>
        <p:spPr>
          <a:xfrm>
            <a:off x="7777392" y="351094"/>
            <a:ext cx="1366080" cy="338554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30"/>
          <p:cNvSpPr/>
          <p:nvPr/>
        </p:nvSpPr>
        <p:spPr>
          <a:xfrm>
            <a:off x="971600" y="1304137"/>
            <a:ext cx="1745312" cy="369332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initBuffers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904" name="Google Shape;904;p3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05" name="Google Shape;905;p3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08" name="Google Shape;908;p30"/>
          <p:cNvSpPr txBox="1">
            <a:spLocks noGrp="1"/>
          </p:cNvSpPr>
          <p:nvPr>
            <p:ph type="body" idx="1"/>
          </p:nvPr>
        </p:nvSpPr>
        <p:spPr>
          <a:xfrm>
            <a:off x="5436096" y="1781259"/>
            <a:ext cx="3646747" cy="122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(5)設定完三角形的緩衝區(Buffer)後，依此概念設定矩形</a:t>
            </a:r>
            <a:endParaRPr/>
          </a:p>
        </p:txBody>
      </p:sp>
      <p:pic>
        <p:nvPicPr>
          <p:cNvPr id="909" name="Google Shape;90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72" y="1781259"/>
            <a:ext cx="5438368" cy="3158971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3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90688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二、繪圖相關function</a:t>
            </a:r>
            <a:endParaRPr/>
          </a:p>
        </p:txBody>
      </p:sp>
      <p:grpSp>
        <p:nvGrpSpPr>
          <p:cNvPr id="916" name="Google Shape;916;p3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17" name="Google Shape;917;p3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8" name="Google Shape;918;p3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9" name="Google Shape;919;p3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0" name="Google Shape;920;p3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21" name="Google Shape;921;p31"/>
          <p:cNvSpPr/>
          <p:nvPr/>
        </p:nvSpPr>
        <p:spPr>
          <a:xfrm>
            <a:off x="889248" y="875496"/>
            <a:ext cx="18035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(三)javascript</a:t>
            </a:r>
            <a:endParaRPr sz="20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2" name="Google Shape;922;p31"/>
          <p:cNvSpPr/>
          <p:nvPr/>
        </p:nvSpPr>
        <p:spPr>
          <a:xfrm>
            <a:off x="7777392" y="1423"/>
            <a:ext cx="1366080" cy="338554"/>
          </a:xfrm>
          <a:prstGeom prst="rect">
            <a:avLst/>
          </a:prstGeom>
          <a:noFill/>
          <a:ln w="2540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HTML code</a:t>
            </a:r>
            <a:endParaRPr sz="1600" b="0" i="0" u="none" strike="noStrike" cap="none">
              <a:solidFill>
                <a:srgbClr val="31859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3" name="Google Shape;923;p31"/>
          <p:cNvSpPr/>
          <p:nvPr/>
        </p:nvSpPr>
        <p:spPr>
          <a:xfrm>
            <a:off x="7777392" y="700765"/>
            <a:ext cx="1366080" cy="338554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javascript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4" name="Google Shape;924;p31"/>
          <p:cNvSpPr/>
          <p:nvPr/>
        </p:nvSpPr>
        <p:spPr>
          <a:xfrm>
            <a:off x="7777392" y="351094"/>
            <a:ext cx="1366080" cy="338554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31"/>
          <p:cNvSpPr/>
          <p:nvPr/>
        </p:nvSpPr>
        <p:spPr>
          <a:xfrm>
            <a:off x="971600" y="1304137"/>
            <a:ext cx="1816680" cy="369332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.drawScene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926" name="Google Shape;926;p3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27" name="Google Shape;927;p3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8" name="Google Shape;928;p3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9" name="Google Shape;929;p3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pic>
        <p:nvPicPr>
          <p:cNvPr id="930" name="Google Shape;930;p31"/>
          <p:cNvPicPr preferRelativeResize="0"/>
          <p:nvPr/>
        </p:nvPicPr>
        <p:blipFill rotWithShape="1">
          <a:blip r:embed="rId3">
            <a:alphaModFix/>
          </a:blip>
          <a:srcRect t="-1" r="34000" b="62425"/>
          <a:stretch/>
        </p:blipFill>
        <p:spPr>
          <a:xfrm>
            <a:off x="342175" y="3518696"/>
            <a:ext cx="7254161" cy="157333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31"/>
          <p:cNvSpPr/>
          <p:nvPr/>
        </p:nvSpPr>
        <p:spPr>
          <a:xfrm>
            <a:off x="347246" y="3833273"/>
            <a:ext cx="5304874" cy="46666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2" name="Google Shape;932;p31"/>
          <p:cNvSpPr/>
          <p:nvPr/>
        </p:nvSpPr>
        <p:spPr>
          <a:xfrm>
            <a:off x="347246" y="4299942"/>
            <a:ext cx="7206835" cy="227738"/>
          </a:xfrm>
          <a:prstGeom prst="rect">
            <a:avLst/>
          </a:prstGeom>
          <a:noFill/>
          <a:ln w="19050" cap="flat" cmpd="sng">
            <a:solidFill>
              <a:srgbClr val="33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3" name="Google Shape;933;p31"/>
          <p:cNvSpPr/>
          <p:nvPr/>
        </p:nvSpPr>
        <p:spPr>
          <a:xfrm>
            <a:off x="342175" y="4610719"/>
            <a:ext cx="4892211" cy="481311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4" name="Google Shape;934;p31"/>
          <p:cNvSpPr txBox="1">
            <a:spLocks noGrp="1"/>
          </p:cNvSpPr>
          <p:nvPr>
            <p:ph type="body" idx="1"/>
          </p:nvPr>
        </p:nvSpPr>
        <p:spPr>
          <a:xfrm>
            <a:off x="323528" y="1635646"/>
            <a:ext cx="8629672" cy="1983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US" sz="1400">
                <a:solidFill>
                  <a:srgbClr val="C00000"/>
                </a:solidFill>
              </a:rPr>
              <a:t>(1)先使用 gl.viewport() 函式告訴 WebGL 畫布(canvas)的大小，接著使用gl.clear()函數清除畫布(canvas)準備畫它</a:t>
            </a:r>
            <a:endParaRPr sz="1400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CCCC"/>
              </a:buClr>
              <a:buSzPts val="1400"/>
              <a:buNone/>
            </a:pPr>
            <a:r>
              <a:rPr lang="en-US" sz="1400">
                <a:solidFill>
                  <a:srgbClr val="0070C0"/>
                </a:solidFill>
              </a:rPr>
              <a:t>(2)設定垂直視角 (field of view, FOV) 為 45°，告知此畫布(canvas)需要的寬度與高度比例， near clipping plane(最近成像平面)為0.1 單位，far clipping plane(最遠成像平面)為100 單位</a:t>
            </a:r>
            <a:endParaRPr sz="1400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None/>
            </a:pPr>
            <a:r>
              <a:rPr lang="en-US" sz="1400">
                <a:solidFill>
                  <a:srgbClr val="E36C09"/>
                </a:solidFill>
              </a:rPr>
              <a:t>(3)mat4.identity() 函式會將參數轉變為單位矩陣，mat4.translate() 函式會把傳進去的 mvMatrix 乘上平移矩陣 [-1.5, 0.0, -7.0]；將畫筆朝左移動 1.5 單位 (等於 X 軸的負值) 與 7 個單位 (遠離觀看者 (viewer) 為Z 軸的負值)</a:t>
            </a:r>
            <a:endParaRPr sz="1400">
              <a:solidFill>
                <a:srgbClr val="E36C09"/>
              </a:solidFill>
            </a:endParaRPr>
          </a:p>
        </p:txBody>
      </p:sp>
      <p:sp>
        <p:nvSpPr>
          <p:cNvPr id="935" name="Google Shape;935;p3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5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90688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二、繪圖相關function</a:t>
            </a:r>
            <a:endParaRPr/>
          </a:p>
        </p:txBody>
      </p:sp>
      <p:grpSp>
        <p:nvGrpSpPr>
          <p:cNvPr id="941" name="Google Shape;941;p5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42" name="Google Shape;942;p5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46" name="Google Shape;946;p51"/>
          <p:cNvSpPr/>
          <p:nvPr/>
        </p:nvSpPr>
        <p:spPr>
          <a:xfrm>
            <a:off x="889248" y="875496"/>
            <a:ext cx="18035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(三)javascript</a:t>
            </a:r>
            <a:endParaRPr sz="20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47" name="Google Shape;947;p51"/>
          <p:cNvSpPr/>
          <p:nvPr/>
        </p:nvSpPr>
        <p:spPr>
          <a:xfrm>
            <a:off x="7777392" y="1423"/>
            <a:ext cx="1366080" cy="338554"/>
          </a:xfrm>
          <a:prstGeom prst="rect">
            <a:avLst/>
          </a:prstGeom>
          <a:noFill/>
          <a:ln w="2540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HTML code</a:t>
            </a:r>
            <a:endParaRPr sz="1600" b="0" i="0" u="none" strike="noStrike" cap="none">
              <a:solidFill>
                <a:srgbClr val="31859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48" name="Google Shape;948;p51"/>
          <p:cNvSpPr/>
          <p:nvPr/>
        </p:nvSpPr>
        <p:spPr>
          <a:xfrm>
            <a:off x="7777392" y="700765"/>
            <a:ext cx="1366080" cy="338554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javascript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49" name="Google Shape;949;p51"/>
          <p:cNvSpPr/>
          <p:nvPr/>
        </p:nvSpPr>
        <p:spPr>
          <a:xfrm>
            <a:off x="7777392" y="351094"/>
            <a:ext cx="1366080" cy="338554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51"/>
          <p:cNvSpPr/>
          <p:nvPr/>
        </p:nvSpPr>
        <p:spPr>
          <a:xfrm>
            <a:off x="971600" y="1304137"/>
            <a:ext cx="1816680" cy="369332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.drawScene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951" name="Google Shape;951;p5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52" name="Google Shape;952;p5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53" name="Google Shape;953;p5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54" name="Google Shape;954;p5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55" name="Google Shape;955;p5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956" name="Google Shape;956;p51"/>
          <p:cNvSpPr/>
          <p:nvPr/>
        </p:nvSpPr>
        <p:spPr>
          <a:xfrm>
            <a:off x="2788280" y="1334914"/>
            <a:ext cx="10406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gl.viewport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7" name="Google Shape;957;p51"/>
          <p:cNvPicPr preferRelativeResize="0"/>
          <p:nvPr/>
        </p:nvPicPr>
        <p:blipFill rotWithShape="1">
          <a:blip r:embed="rId3">
            <a:alphaModFix/>
          </a:blip>
          <a:srcRect l="971" t="9148" r="26762" b="12929"/>
          <a:stretch/>
        </p:blipFill>
        <p:spPr>
          <a:xfrm>
            <a:off x="1791001" y="1786125"/>
            <a:ext cx="1280493" cy="128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1"/>
          <p:cNvPicPr preferRelativeResize="0"/>
          <p:nvPr/>
        </p:nvPicPr>
        <p:blipFill rotWithShape="1">
          <a:blip r:embed="rId4">
            <a:alphaModFix/>
          </a:blip>
          <a:srcRect l="1412" t="997" r="12369" b="561"/>
          <a:stretch/>
        </p:blipFill>
        <p:spPr>
          <a:xfrm>
            <a:off x="1821482" y="3262579"/>
            <a:ext cx="1240006" cy="1253387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51"/>
          <p:cNvSpPr/>
          <p:nvPr/>
        </p:nvSpPr>
        <p:spPr>
          <a:xfrm>
            <a:off x="3155891" y="2216821"/>
            <a:ext cx="444384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gl.viewport(0, 0, gl.viewportWeight, gl.viewportHeight)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51"/>
          <p:cNvSpPr/>
          <p:nvPr/>
        </p:nvSpPr>
        <p:spPr>
          <a:xfrm>
            <a:off x="3155891" y="3662372"/>
            <a:ext cx="48413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gl.viewport(</a:t>
            </a: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100, 100,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gl.viewportWeight, gl.viewportHeight)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90688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二、繪圖相關function</a:t>
            </a:r>
            <a:endParaRPr/>
          </a:p>
        </p:txBody>
      </p:sp>
      <p:grpSp>
        <p:nvGrpSpPr>
          <p:cNvPr id="966" name="Google Shape;966;p5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67" name="Google Shape;967;p5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71" name="Google Shape;971;p52"/>
          <p:cNvSpPr/>
          <p:nvPr/>
        </p:nvSpPr>
        <p:spPr>
          <a:xfrm>
            <a:off x="889248" y="875496"/>
            <a:ext cx="18035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(三)javascript</a:t>
            </a:r>
            <a:endParaRPr sz="20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2" name="Google Shape;972;p52"/>
          <p:cNvSpPr/>
          <p:nvPr/>
        </p:nvSpPr>
        <p:spPr>
          <a:xfrm>
            <a:off x="7777392" y="1423"/>
            <a:ext cx="1366080" cy="338554"/>
          </a:xfrm>
          <a:prstGeom prst="rect">
            <a:avLst/>
          </a:prstGeom>
          <a:noFill/>
          <a:ln w="2540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HTML code</a:t>
            </a:r>
            <a:endParaRPr sz="1600" b="0" i="0" u="none" strike="noStrike" cap="none">
              <a:solidFill>
                <a:srgbClr val="31859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3" name="Google Shape;973;p52"/>
          <p:cNvSpPr/>
          <p:nvPr/>
        </p:nvSpPr>
        <p:spPr>
          <a:xfrm>
            <a:off x="7777392" y="700765"/>
            <a:ext cx="1366080" cy="338554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javascript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4" name="Google Shape;974;p52"/>
          <p:cNvSpPr/>
          <p:nvPr/>
        </p:nvSpPr>
        <p:spPr>
          <a:xfrm>
            <a:off x="7777392" y="351094"/>
            <a:ext cx="1366080" cy="338554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52"/>
          <p:cNvSpPr/>
          <p:nvPr/>
        </p:nvSpPr>
        <p:spPr>
          <a:xfrm>
            <a:off x="971600" y="1304137"/>
            <a:ext cx="1816680" cy="369332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.drawScene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976" name="Google Shape;976;p5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77" name="Google Shape;977;p5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80" name="Google Shape;980;p5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981" name="Google Shape;981;p52"/>
          <p:cNvSpPr/>
          <p:nvPr/>
        </p:nvSpPr>
        <p:spPr>
          <a:xfrm>
            <a:off x="889248" y="2046249"/>
            <a:ext cx="16466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mat4.translate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52"/>
          <p:cNvSpPr/>
          <p:nvPr/>
        </p:nvSpPr>
        <p:spPr>
          <a:xfrm>
            <a:off x="971600" y="2569423"/>
            <a:ext cx="930063" cy="338554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X軸移動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83" name="Google Shape;98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1976" y="1424"/>
            <a:ext cx="4827668" cy="513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5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90688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二、繪圖相關function</a:t>
            </a:r>
            <a:endParaRPr/>
          </a:p>
        </p:txBody>
      </p:sp>
      <p:grpSp>
        <p:nvGrpSpPr>
          <p:cNvPr id="989" name="Google Shape;989;p5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90" name="Google Shape;990;p5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1" name="Google Shape;991;p5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2" name="Google Shape;992;p5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3" name="Google Shape;993;p5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94" name="Google Shape;994;p53"/>
          <p:cNvSpPr/>
          <p:nvPr/>
        </p:nvSpPr>
        <p:spPr>
          <a:xfrm>
            <a:off x="889248" y="875496"/>
            <a:ext cx="18035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(三)javascript</a:t>
            </a:r>
            <a:endParaRPr sz="20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5" name="Google Shape;995;p53"/>
          <p:cNvSpPr/>
          <p:nvPr/>
        </p:nvSpPr>
        <p:spPr>
          <a:xfrm>
            <a:off x="7777392" y="1423"/>
            <a:ext cx="1366080" cy="338554"/>
          </a:xfrm>
          <a:prstGeom prst="rect">
            <a:avLst/>
          </a:prstGeom>
          <a:noFill/>
          <a:ln w="2540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HTML code</a:t>
            </a:r>
            <a:endParaRPr sz="1600" b="0" i="0" u="none" strike="noStrike" cap="none">
              <a:solidFill>
                <a:srgbClr val="31859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6" name="Google Shape;996;p53"/>
          <p:cNvSpPr/>
          <p:nvPr/>
        </p:nvSpPr>
        <p:spPr>
          <a:xfrm>
            <a:off x="7777392" y="700765"/>
            <a:ext cx="1366080" cy="338554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javascript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7" name="Google Shape;997;p53"/>
          <p:cNvSpPr/>
          <p:nvPr/>
        </p:nvSpPr>
        <p:spPr>
          <a:xfrm>
            <a:off x="7777392" y="351094"/>
            <a:ext cx="1366080" cy="338554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53"/>
          <p:cNvSpPr/>
          <p:nvPr/>
        </p:nvSpPr>
        <p:spPr>
          <a:xfrm>
            <a:off x="971600" y="1304137"/>
            <a:ext cx="1816680" cy="369332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.drawScene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999" name="Google Shape;999;p5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00" name="Google Shape;1000;p5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01" name="Google Shape;1001;p5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02" name="Google Shape;1002;p5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03" name="Google Shape;1003;p5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1004" name="Google Shape;1004;p53"/>
          <p:cNvSpPr/>
          <p:nvPr/>
        </p:nvSpPr>
        <p:spPr>
          <a:xfrm>
            <a:off x="889248" y="2046249"/>
            <a:ext cx="16466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mat4.translate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53"/>
          <p:cNvSpPr/>
          <p:nvPr/>
        </p:nvSpPr>
        <p:spPr>
          <a:xfrm>
            <a:off x="971600" y="2569423"/>
            <a:ext cx="930063" cy="338554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Y軸移動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06" name="Google Shape;100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9584" y="0"/>
            <a:ext cx="48578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90688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二、繪圖相關function</a:t>
            </a:r>
            <a:endParaRPr/>
          </a:p>
        </p:txBody>
      </p:sp>
      <p:grpSp>
        <p:nvGrpSpPr>
          <p:cNvPr id="1012" name="Google Shape;1012;p5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13" name="Google Shape;1013;p5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14" name="Google Shape;1014;p5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15" name="Google Shape;1015;p5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16" name="Google Shape;1016;p5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17" name="Google Shape;1017;p54"/>
          <p:cNvSpPr/>
          <p:nvPr/>
        </p:nvSpPr>
        <p:spPr>
          <a:xfrm>
            <a:off x="889248" y="875496"/>
            <a:ext cx="18035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(三)javascript</a:t>
            </a:r>
            <a:endParaRPr sz="20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8" name="Google Shape;1018;p54"/>
          <p:cNvSpPr/>
          <p:nvPr/>
        </p:nvSpPr>
        <p:spPr>
          <a:xfrm>
            <a:off x="7777392" y="1423"/>
            <a:ext cx="1366080" cy="338554"/>
          </a:xfrm>
          <a:prstGeom prst="rect">
            <a:avLst/>
          </a:prstGeom>
          <a:noFill/>
          <a:ln w="2540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HTML code</a:t>
            </a:r>
            <a:endParaRPr sz="1600" b="0" i="0" u="none" strike="noStrike" cap="none">
              <a:solidFill>
                <a:srgbClr val="31859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9" name="Google Shape;1019;p54"/>
          <p:cNvSpPr/>
          <p:nvPr/>
        </p:nvSpPr>
        <p:spPr>
          <a:xfrm>
            <a:off x="7777392" y="700765"/>
            <a:ext cx="1366080" cy="338554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javascript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0" name="Google Shape;1020;p54"/>
          <p:cNvSpPr/>
          <p:nvPr/>
        </p:nvSpPr>
        <p:spPr>
          <a:xfrm>
            <a:off x="7777392" y="351094"/>
            <a:ext cx="1366080" cy="338554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54"/>
          <p:cNvSpPr/>
          <p:nvPr/>
        </p:nvSpPr>
        <p:spPr>
          <a:xfrm>
            <a:off x="971600" y="1304137"/>
            <a:ext cx="1816680" cy="369332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.drawScene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022" name="Google Shape;1022;p5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23" name="Google Shape;1023;p5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24" name="Google Shape;1024;p5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25" name="Google Shape;1025;p5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26" name="Google Shape;1026;p5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1027" name="Google Shape;1027;p54"/>
          <p:cNvSpPr/>
          <p:nvPr/>
        </p:nvSpPr>
        <p:spPr>
          <a:xfrm>
            <a:off x="889248" y="2046249"/>
            <a:ext cx="16466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mat4.translate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54"/>
          <p:cNvSpPr/>
          <p:nvPr/>
        </p:nvSpPr>
        <p:spPr>
          <a:xfrm>
            <a:off x="971600" y="2569423"/>
            <a:ext cx="930063" cy="338554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Z軸移動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29" name="Google Shape;102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8295" y="39391"/>
            <a:ext cx="4831185" cy="5104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90688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二、繪圖相關function</a:t>
            </a:r>
            <a:endParaRPr/>
          </a:p>
        </p:txBody>
      </p:sp>
      <p:grpSp>
        <p:nvGrpSpPr>
          <p:cNvPr id="1035" name="Google Shape;1035;p3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36" name="Google Shape;1036;p3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37" name="Google Shape;1037;p3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38" name="Google Shape;1038;p3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39" name="Google Shape;1039;p3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40" name="Google Shape;1040;p32"/>
          <p:cNvSpPr/>
          <p:nvPr/>
        </p:nvSpPr>
        <p:spPr>
          <a:xfrm>
            <a:off x="889248" y="875496"/>
            <a:ext cx="18035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(三)javascript</a:t>
            </a:r>
            <a:endParaRPr sz="20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1" name="Google Shape;1041;p32"/>
          <p:cNvSpPr/>
          <p:nvPr/>
        </p:nvSpPr>
        <p:spPr>
          <a:xfrm>
            <a:off x="7777392" y="1423"/>
            <a:ext cx="1366080" cy="338554"/>
          </a:xfrm>
          <a:prstGeom prst="rect">
            <a:avLst/>
          </a:prstGeom>
          <a:noFill/>
          <a:ln w="2540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HTML code</a:t>
            </a:r>
            <a:endParaRPr sz="1600" b="0" i="0" u="none" strike="noStrike" cap="none">
              <a:solidFill>
                <a:srgbClr val="31859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2" name="Google Shape;1042;p32"/>
          <p:cNvSpPr/>
          <p:nvPr/>
        </p:nvSpPr>
        <p:spPr>
          <a:xfrm>
            <a:off x="7777392" y="700765"/>
            <a:ext cx="1366080" cy="338554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javascript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3" name="Google Shape;1043;p32"/>
          <p:cNvSpPr/>
          <p:nvPr/>
        </p:nvSpPr>
        <p:spPr>
          <a:xfrm>
            <a:off x="7777392" y="351094"/>
            <a:ext cx="1366080" cy="338554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32"/>
          <p:cNvSpPr/>
          <p:nvPr/>
        </p:nvSpPr>
        <p:spPr>
          <a:xfrm>
            <a:off x="971600" y="1304137"/>
            <a:ext cx="1874013" cy="369332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.drawScene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045" name="Google Shape;1045;p3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46" name="Google Shape;1046;p3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47" name="Google Shape;1047;p3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54" name="Google Shape;1054;p3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grpSp>
        <p:nvGrpSpPr>
          <p:cNvPr id="5" name="群組 4"/>
          <p:cNvGrpSpPr/>
          <p:nvPr/>
        </p:nvGrpSpPr>
        <p:grpSpPr>
          <a:xfrm>
            <a:off x="156732" y="3411875"/>
            <a:ext cx="7620660" cy="1013548"/>
            <a:chOff x="156732" y="3411875"/>
            <a:chExt cx="7620660" cy="1013548"/>
          </a:xfrm>
        </p:grpSpPr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732" y="3411875"/>
              <a:ext cx="7620660" cy="1013548"/>
            </a:xfrm>
            <a:prstGeom prst="rect">
              <a:avLst/>
            </a:prstGeom>
          </p:spPr>
        </p:pic>
        <p:sp>
          <p:nvSpPr>
            <p:cNvPr id="33" name="Google Shape;883;p32"/>
            <p:cNvSpPr/>
            <p:nvPr/>
          </p:nvSpPr>
          <p:spPr>
            <a:xfrm>
              <a:off x="290945" y="3777665"/>
              <a:ext cx="6657110" cy="26631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" name="Google Shape;885;p32"/>
            <p:cNvSpPr/>
            <p:nvPr/>
          </p:nvSpPr>
          <p:spPr>
            <a:xfrm>
              <a:off x="290944" y="4101331"/>
              <a:ext cx="7072747" cy="248247"/>
            </a:xfrm>
            <a:prstGeom prst="rect">
              <a:avLst/>
            </a:prstGeom>
            <a:noFill/>
            <a:ln w="1905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5" name="Google Shape;882;p32"/>
          <p:cNvSpPr txBox="1">
            <a:spLocks noGrp="1"/>
          </p:cNvSpPr>
          <p:nvPr>
            <p:ph type="body" idx="1"/>
          </p:nvPr>
        </p:nvSpPr>
        <p:spPr>
          <a:xfrm>
            <a:off x="73150" y="1704825"/>
            <a:ext cx="9144000" cy="17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ts val="1600"/>
              <a:buNone/>
            </a:pPr>
            <a:r>
              <a:rPr lang="en-US" sz="1600" dirty="0">
                <a:solidFill>
                  <a:srgbClr val="C00000"/>
                </a:solidFill>
              </a:rPr>
              <a:t>(5)</a:t>
            </a:r>
            <a:r>
              <a:rPr lang="en-US" sz="1600" dirty="0" err="1">
                <a:solidFill>
                  <a:srgbClr val="C00000"/>
                </a:solidFill>
              </a:rPr>
              <a:t>呼叫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bindVertexBuffer指定triangleVertexPositionBuffer為作用中的緩衝器</a:t>
            </a:r>
            <a:r>
              <a:rPr lang="en-US" sz="1600" dirty="0">
                <a:solidFill>
                  <a:srgbClr val="C00000"/>
                </a:solidFill>
              </a:rPr>
              <a:t>(Buffer) 。</a:t>
            </a:r>
            <a:endParaRPr sz="1600" dirty="0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rgbClr val="FF0000"/>
              </a:buClr>
              <a:buSzPts val="1600"/>
              <a:buNone/>
            </a:pPr>
            <a:r>
              <a:rPr lang="en-US" sz="1600" dirty="0" err="1">
                <a:solidFill>
                  <a:srgbClr val="C00000"/>
                </a:solidFill>
              </a:rPr>
              <a:t>這裡選擇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triangleVertexPositionBuffer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告訴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WebGL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此值應該使用的頂點位置</a:t>
            </a:r>
            <a:r>
              <a:rPr lang="en-US" sz="1600" dirty="0">
                <a:solidFill>
                  <a:srgbClr val="C00000"/>
                </a:solidFill>
              </a:rPr>
              <a:t>(vertex position) ，</a:t>
            </a:r>
            <a:endParaRPr sz="1600" dirty="0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rgbClr val="FF0000"/>
              </a:buClr>
              <a:buSzPts val="1600"/>
              <a:buNone/>
            </a:pPr>
            <a:r>
              <a:rPr lang="en-US" sz="1600" dirty="0" err="1">
                <a:solidFill>
                  <a:srgbClr val="C00000"/>
                </a:solidFill>
              </a:rPr>
              <a:t>也透過先前設定的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itemSize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屬性</a:t>
            </a:r>
            <a:r>
              <a:rPr lang="en-US" sz="1600" dirty="0">
                <a:solidFill>
                  <a:srgbClr val="C00000"/>
                </a:solidFill>
              </a:rPr>
              <a:t>(Attributes) ，</a:t>
            </a:r>
            <a:r>
              <a:rPr lang="en-US" sz="1600" dirty="0" err="1">
                <a:solidFill>
                  <a:srgbClr val="C00000"/>
                </a:solidFill>
              </a:rPr>
              <a:t>告知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WebGL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此緩衝器</a:t>
            </a:r>
            <a:r>
              <a:rPr lang="en-US" sz="1600" dirty="0">
                <a:solidFill>
                  <a:srgbClr val="C00000"/>
                </a:solidFill>
              </a:rPr>
              <a:t>(Buffer)</a:t>
            </a:r>
            <a:r>
              <a:rPr lang="en-US" sz="1600" dirty="0" err="1">
                <a:solidFill>
                  <a:srgbClr val="C00000"/>
                </a:solidFill>
              </a:rPr>
              <a:t>是三維</a:t>
            </a:r>
            <a:endParaRPr sz="1600" dirty="0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rgbClr val="FFC000"/>
              </a:buClr>
              <a:buSzPts val="1600"/>
              <a:buNone/>
            </a:pPr>
            <a:r>
              <a:rPr lang="en-US" sz="1600" dirty="0" smtClean="0">
                <a:solidFill>
                  <a:srgbClr val="E36C09"/>
                </a:solidFill>
              </a:rPr>
              <a:t>(</a:t>
            </a:r>
            <a:r>
              <a:rPr lang="en-US" altLang="zh-TW" sz="1600" dirty="0" smtClean="0">
                <a:solidFill>
                  <a:srgbClr val="E36C09"/>
                </a:solidFill>
              </a:rPr>
              <a:t>6</a:t>
            </a:r>
            <a:r>
              <a:rPr lang="en-US" sz="1600" dirty="0" smtClean="0">
                <a:solidFill>
                  <a:srgbClr val="E36C09"/>
                </a:solidFill>
              </a:rPr>
              <a:t>)</a:t>
            </a:r>
            <a:r>
              <a:rPr lang="en-US" sz="1600" dirty="0" err="1">
                <a:solidFill>
                  <a:srgbClr val="E36C09"/>
                </a:solidFill>
              </a:rPr>
              <a:t>在buffer中所儲存的頂點以三角形法畫出對應的形狀</a:t>
            </a:r>
            <a:r>
              <a:rPr lang="en-US" sz="1600" dirty="0">
                <a:solidFill>
                  <a:srgbClr val="E36C09"/>
                </a:solidFill>
              </a:rPr>
              <a:t>。</a:t>
            </a:r>
            <a:endParaRPr sz="1600" dirty="0">
              <a:solidFill>
                <a:srgbClr val="E36C09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3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90688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二、繪圖相關function</a:t>
            </a:r>
            <a:endParaRPr/>
          </a:p>
        </p:txBody>
      </p:sp>
      <p:grpSp>
        <p:nvGrpSpPr>
          <p:cNvPr id="1061" name="Google Shape;1061;p3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62" name="Google Shape;1062;p3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66" name="Google Shape;1066;p33"/>
          <p:cNvSpPr/>
          <p:nvPr/>
        </p:nvSpPr>
        <p:spPr>
          <a:xfrm>
            <a:off x="889248" y="875496"/>
            <a:ext cx="18035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(三)javascript</a:t>
            </a:r>
            <a:endParaRPr sz="20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67" name="Google Shape;1067;p33"/>
          <p:cNvSpPr/>
          <p:nvPr/>
        </p:nvSpPr>
        <p:spPr>
          <a:xfrm>
            <a:off x="7777392" y="1423"/>
            <a:ext cx="1366080" cy="338554"/>
          </a:xfrm>
          <a:prstGeom prst="rect">
            <a:avLst/>
          </a:prstGeom>
          <a:noFill/>
          <a:ln w="2540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HTML code</a:t>
            </a:r>
            <a:endParaRPr sz="1600" b="0" i="0" u="none" strike="noStrike" cap="none">
              <a:solidFill>
                <a:srgbClr val="31859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68" name="Google Shape;1068;p33"/>
          <p:cNvSpPr/>
          <p:nvPr/>
        </p:nvSpPr>
        <p:spPr>
          <a:xfrm>
            <a:off x="7777392" y="700765"/>
            <a:ext cx="1366080" cy="338554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javascript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69" name="Google Shape;1069;p33"/>
          <p:cNvSpPr/>
          <p:nvPr/>
        </p:nvSpPr>
        <p:spPr>
          <a:xfrm>
            <a:off x="7777392" y="351094"/>
            <a:ext cx="1366080" cy="338554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33"/>
          <p:cNvSpPr/>
          <p:nvPr/>
        </p:nvSpPr>
        <p:spPr>
          <a:xfrm>
            <a:off x="971600" y="1304137"/>
            <a:ext cx="1837437" cy="369332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.drawScene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071" name="Google Shape;1071;p3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72" name="Google Shape;1072;p3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79" name="Google Shape;1079;p3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23" name="Google Shape;907;p33"/>
          <p:cNvSpPr txBox="1">
            <a:spLocks noGrp="1"/>
          </p:cNvSpPr>
          <p:nvPr>
            <p:ph type="body" idx="1"/>
          </p:nvPr>
        </p:nvSpPr>
        <p:spPr>
          <a:xfrm>
            <a:off x="974533" y="1730805"/>
            <a:ext cx="6408712" cy="984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None/>
            </a:pPr>
            <a:r>
              <a:rPr lang="en-US" sz="1600" dirty="0">
                <a:solidFill>
                  <a:srgbClr val="C00000"/>
                </a:solidFill>
              </a:rPr>
              <a:t>(8)</a:t>
            </a:r>
            <a:r>
              <a:rPr lang="en-US" sz="1600" dirty="0" err="1">
                <a:solidFill>
                  <a:srgbClr val="C00000"/>
                </a:solidFill>
              </a:rPr>
              <a:t>將model</a:t>
            </a:r>
            <a:r>
              <a:rPr lang="en-US" sz="1600" dirty="0">
                <a:solidFill>
                  <a:srgbClr val="C00000"/>
                </a:solidFill>
              </a:rPr>
              <a:t> view </a:t>
            </a:r>
            <a:r>
              <a:rPr lang="en-US" sz="1600" dirty="0" err="1">
                <a:solidFill>
                  <a:srgbClr val="C00000"/>
                </a:solidFill>
              </a:rPr>
              <a:t>matrix向右移動</a:t>
            </a:r>
            <a:r>
              <a:rPr lang="en-US" sz="1600" dirty="0">
                <a:solidFill>
                  <a:srgbClr val="C00000"/>
                </a:solidFill>
              </a:rPr>
              <a:t> 3 </a:t>
            </a:r>
            <a:r>
              <a:rPr lang="en-US" sz="1600" dirty="0" err="1">
                <a:solidFill>
                  <a:srgbClr val="C00000"/>
                </a:solidFill>
              </a:rPr>
              <a:t>個單位，記住，目前畫筆位置已經左移</a:t>
            </a:r>
            <a:r>
              <a:rPr lang="en-US" sz="1600" dirty="0">
                <a:solidFill>
                  <a:srgbClr val="C00000"/>
                </a:solidFill>
              </a:rPr>
              <a:t> 1.5 </a:t>
            </a:r>
            <a:r>
              <a:rPr lang="en-US" sz="1600" dirty="0" err="1">
                <a:solidFill>
                  <a:srgbClr val="C00000"/>
                </a:solidFill>
              </a:rPr>
              <a:t>單位且遠離螢幕</a:t>
            </a:r>
            <a:r>
              <a:rPr lang="en-US" sz="1600" dirty="0">
                <a:solidFill>
                  <a:srgbClr val="C00000"/>
                </a:solidFill>
              </a:rPr>
              <a:t> 7 </a:t>
            </a:r>
            <a:r>
              <a:rPr lang="en-US" sz="1600" dirty="0" err="1">
                <a:solidFill>
                  <a:srgbClr val="C00000"/>
                </a:solidFill>
              </a:rPr>
              <a:t>個單位</a:t>
            </a:r>
            <a:endParaRPr sz="1600" dirty="0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CCCC"/>
              </a:buClr>
              <a:buSzPts val="1600"/>
              <a:buNone/>
            </a:pPr>
            <a:r>
              <a:rPr lang="en-US" sz="1600" dirty="0">
                <a:solidFill>
                  <a:srgbClr val="0070C0"/>
                </a:solidFill>
              </a:rPr>
              <a:t>(9)</a:t>
            </a:r>
            <a:r>
              <a:rPr lang="en-US" sz="1600" dirty="0" err="1">
                <a:solidFill>
                  <a:srgbClr val="0070C0"/>
                </a:solidFill>
              </a:rPr>
              <a:t>在buffer中所儲存的頂點以三角形帶法畫出對應的形狀</a:t>
            </a:r>
            <a:r>
              <a:rPr lang="en-US" sz="1600" dirty="0">
                <a:solidFill>
                  <a:srgbClr val="0070C0"/>
                </a:solidFill>
              </a:rPr>
              <a:t>。</a:t>
            </a:r>
            <a:endParaRPr sz="1600" dirty="0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CCCC"/>
              </a:buClr>
              <a:buSzPts val="1600"/>
              <a:buNone/>
            </a:pPr>
            <a:r>
              <a:rPr lang="en-US" sz="1600" dirty="0" err="1">
                <a:solidFill>
                  <a:srgbClr val="0070C0"/>
                </a:solidFill>
              </a:rPr>
              <a:t>為何使用三角形帶</a:t>
            </a:r>
            <a:r>
              <a:rPr lang="en-US" sz="1600" dirty="0">
                <a:solidFill>
                  <a:srgbClr val="0070C0"/>
                </a:solidFill>
              </a:rPr>
              <a:t> (triangle strip)？</a:t>
            </a:r>
            <a:r>
              <a:rPr lang="en-US" sz="1600" dirty="0" err="1">
                <a:solidFill>
                  <a:srgbClr val="0070C0"/>
                </a:solidFill>
              </a:rPr>
              <a:t>因為三角形帶較有效率</a:t>
            </a:r>
            <a:r>
              <a:rPr lang="en-US" sz="1600" dirty="0">
                <a:solidFill>
                  <a:srgbClr val="0070C0"/>
                </a:solidFill>
              </a:rPr>
              <a:t>。</a:t>
            </a:r>
            <a:endParaRPr sz="1600" dirty="0">
              <a:solidFill>
                <a:srgbClr val="0070C0"/>
              </a:solidFill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84" y="2957410"/>
            <a:ext cx="8411762" cy="1823270"/>
          </a:xfrm>
          <a:prstGeom prst="rect">
            <a:avLst/>
          </a:prstGeom>
        </p:spPr>
      </p:pic>
      <p:sp>
        <p:nvSpPr>
          <p:cNvPr id="25" name="Google Shape;908;p33"/>
          <p:cNvSpPr/>
          <p:nvPr/>
        </p:nvSpPr>
        <p:spPr>
          <a:xfrm>
            <a:off x="521493" y="3846750"/>
            <a:ext cx="3593307" cy="27385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" name="Google Shape;909;p33"/>
          <p:cNvSpPr/>
          <p:nvPr/>
        </p:nvSpPr>
        <p:spPr>
          <a:xfrm>
            <a:off x="521493" y="4331371"/>
            <a:ext cx="7938939" cy="242008"/>
          </a:xfrm>
          <a:prstGeom prst="rect">
            <a:avLst/>
          </a:prstGeom>
          <a:noFill/>
          <a:ln w="28575" cap="flat" cmpd="sng">
            <a:solidFill>
              <a:srgbClr val="33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3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90688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二、繪圖相關function</a:t>
            </a:r>
            <a:endParaRPr/>
          </a:p>
        </p:txBody>
      </p:sp>
      <p:grpSp>
        <p:nvGrpSpPr>
          <p:cNvPr id="1085" name="Google Shape;1085;p3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86" name="Google Shape;1086;p3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90" name="Google Shape;1090;p34"/>
          <p:cNvSpPr/>
          <p:nvPr/>
        </p:nvSpPr>
        <p:spPr>
          <a:xfrm>
            <a:off x="889248" y="875496"/>
            <a:ext cx="38770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(四)三角形帶畫法 Triangle Strip</a:t>
            </a:r>
            <a:endParaRPr sz="20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1" name="Google Shape;1091;p34"/>
          <p:cNvSpPr/>
          <p:nvPr/>
        </p:nvSpPr>
        <p:spPr>
          <a:xfrm>
            <a:off x="7777392" y="1423"/>
            <a:ext cx="1366080" cy="338554"/>
          </a:xfrm>
          <a:prstGeom prst="rect">
            <a:avLst/>
          </a:prstGeom>
          <a:noFill/>
          <a:ln w="2540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HTML code</a:t>
            </a:r>
            <a:endParaRPr sz="1600" b="0" i="0" u="none" strike="noStrike" cap="none">
              <a:solidFill>
                <a:srgbClr val="31859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2" name="Google Shape;1092;p34"/>
          <p:cNvSpPr/>
          <p:nvPr/>
        </p:nvSpPr>
        <p:spPr>
          <a:xfrm>
            <a:off x="7777392" y="700765"/>
            <a:ext cx="1366080" cy="338554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javascript</a:t>
            </a:r>
            <a:endParaRPr sz="16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3" name="Google Shape;1093;p34"/>
          <p:cNvSpPr/>
          <p:nvPr/>
        </p:nvSpPr>
        <p:spPr>
          <a:xfrm>
            <a:off x="7777392" y="351094"/>
            <a:ext cx="1366080" cy="338554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4" name="Google Shape;1094;p3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95" name="Google Shape;1095;p3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98" name="Google Shape;1098;p34"/>
          <p:cNvGrpSpPr/>
          <p:nvPr/>
        </p:nvGrpSpPr>
        <p:grpSpPr>
          <a:xfrm>
            <a:off x="2055854" y="2282715"/>
            <a:ext cx="5099083" cy="2786879"/>
            <a:chOff x="3433833" y="2136379"/>
            <a:chExt cx="8541506" cy="4668319"/>
          </a:xfrm>
        </p:grpSpPr>
        <p:cxnSp>
          <p:nvCxnSpPr>
            <p:cNvPr id="1099" name="Google Shape;1099;p34"/>
            <p:cNvCxnSpPr/>
            <p:nvPr/>
          </p:nvCxnSpPr>
          <p:spPr>
            <a:xfrm flipH="1">
              <a:off x="3998796" y="2958812"/>
              <a:ext cx="1378422" cy="2756847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</p:cxnSp>
        <p:cxnSp>
          <p:nvCxnSpPr>
            <p:cNvPr id="1100" name="Google Shape;1100;p34"/>
            <p:cNvCxnSpPr/>
            <p:nvPr/>
          </p:nvCxnSpPr>
          <p:spPr>
            <a:xfrm>
              <a:off x="5377218" y="2958812"/>
              <a:ext cx="1253319" cy="2604447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</p:cxnSp>
        <p:cxnSp>
          <p:nvCxnSpPr>
            <p:cNvPr id="1101" name="Google Shape;1101;p34"/>
            <p:cNvCxnSpPr/>
            <p:nvPr/>
          </p:nvCxnSpPr>
          <p:spPr>
            <a:xfrm flipH="1">
              <a:off x="3985146" y="5563259"/>
              <a:ext cx="2707945" cy="152401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</p:cxnSp>
        <p:cxnSp>
          <p:nvCxnSpPr>
            <p:cNvPr id="1102" name="Google Shape;1102;p34"/>
            <p:cNvCxnSpPr/>
            <p:nvPr/>
          </p:nvCxnSpPr>
          <p:spPr>
            <a:xfrm>
              <a:off x="5377217" y="2964818"/>
              <a:ext cx="3464257" cy="611875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</p:cxnSp>
        <p:cxnSp>
          <p:nvCxnSpPr>
            <p:cNvPr id="1103" name="Google Shape;1103;p34"/>
            <p:cNvCxnSpPr/>
            <p:nvPr/>
          </p:nvCxnSpPr>
          <p:spPr>
            <a:xfrm flipH="1">
              <a:off x="6630537" y="3576693"/>
              <a:ext cx="2210937" cy="1986566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</p:cxnSp>
        <p:cxnSp>
          <p:nvCxnSpPr>
            <p:cNvPr id="1104" name="Google Shape;1104;p34"/>
            <p:cNvCxnSpPr/>
            <p:nvPr/>
          </p:nvCxnSpPr>
          <p:spPr>
            <a:xfrm rot="10800000">
              <a:off x="6630536" y="5563259"/>
              <a:ext cx="3035492" cy="573208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</p:cxnSp>
        <p:cxnSp>
          <p:nvCxnSpPr>
            <p:cNvPr id="1105" name="Google Shape;1105;p34"/>
            <p:cNvCxnSpPr/>
            <p:nvPr/>
          </p:nvCxnSpPr>
          <p:spPr>
            <a:xfrm>
              <a:off x="8841474" y="3576693"/>
              <a:ext cx="824554" cy="2559774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</p:cxnSp>
        <p:cxnSp>
          <p:nvCxnSpPr>
            <p:cNvPr id="1106" name="Google Shape;1106;p34"/>
            <p:cNvCxnSpPr/>
            <p:nvPr/>
          </p:nvCxnSpPr>
          <p:spPr>
            <a:xfrm flipH="1">
              <a:off x="9673989" y="3067994"/>
              <a:ext cx="1812875" cy="3068473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</p:cxnSp>
        <p:cxnSp>
          <p:nvCxnSpPr>
            <p:cNvPr id="1107" name="Google Shape;1107;p34"/>
            <p:cNvCxnSpPr/>
            <p:nvPr/>
          </p:nvCxnSpPr>
          <p:spPr>
            <a:xfrm flipH="1">
              <a:off x="8841474" y="3067994"/>
              <a:ext cx="2645390" cy="508699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</p:cxnSp>
        <p:sp>
          <p:nvSpPr>
            <p:cNvPr id="1108" name="Google Shape;1108;p34"/>
            <p:cNvSpPr txBox="1"/>
            <p:nvPr/>
          </p:nvSpPr>
          <p:spPr>
            <a:xfrm>
              <a:off x="4967785" y="4282644"/>
              <a:ext cx="409433" cy="979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endParaRPr sz="3200" b="1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09" name="Google Shape;1109;p34"/>
            <p:cNvSpPr txBox="1"/>
            <p:nvPr/>
          </p:nvSpPr>
          <p:spPr>
            <a:xfrm>
              <a:off x="6550923" y="3678901"/>
              <a:ext cx="409433" cy="979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endParaRPr sz="3200" b="1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0" name="Google Shape;1110;p34"/>
            <p:cNvSpPr txBox="1"/>
            <p:nvPr/>
          </p:nvSpPr>
          <p:spPr>
            <a:xfrm>
              <a:off x="8148282" y="4602230"/>
              <a:ext cx="409433" cy="979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3</a:t>
              </a:r>
              <a:endParaRPr sz="3200" b="1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1" name="Google Shape;1111;p34"/>
            <p:cNvSpPr txBox="1"/>
            <p:nvPr/>
          </p:nvSpPr>
          <p:spPr>
            <a:xfrm>
              <a:off x="9703560" y="3799369"/>
              <a:ext cx="409433" cy="979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4</a:t>
              </a:r>
              <a:endParaRPr sz="3200" b="1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2" name="Google Shape;1112;p34"/>
            <p:cNvSpPr txBox="1"/>
            <p:nvPr/>
          </p:nvSpPr>
          <p:spPr>
            <a:xfrm>
              <a:off x="3433833" y="5388198"/>
              <a:ext cx="409433" cy="773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0070C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A</a:t>
              </a:r>
              <a:endParaRPr sz="24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3" name="Google Shape;1113;p34"/>
            <p:cNvSpPr txBox="1"/>
            <p:nvPr/>
          </p:nvSpPr>
          <p:spPr>
            <a:xfrm>
              <a:off x="4933661" y="2136379"/>
              <a:ext cx="409433" cy="773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0070C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B</a:t>
              </a:r>
              <a:endParaRPr sz="24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4" name="Google Shape;1114;p34"/>
            <p:cNvSpPr txBox="1"/>
            <p:nvPr/>
          </p:nvSpPr>
          <p:spPr>
            <a:xfrm>
              <a:off x="6346205" y="5574630"/>
              <a:ext cx="409433" cy="773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0070C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C</a:t>
              </a:r>
              <a:endParaRPr sz="24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5" name="Google Shape;1115;p34"/>
            <p:cNvSpPr txBox="1"/>
            <p:nvPr/>
          </p:nvSpPr>
          <p:spPr>
            <a:xfrm>
              <a:off x="8557715" y="2704466"/>
              <a:ext cx="409433" cy="773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0070C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D</a:t>
              </a:r>
              <a:endParaRPr sz="24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6" name="Google Shape;1116;p34"/>
            <p:cNvSpPr txBox="1"/>
            <p:nvPr/>
          </p:nvSpPr>
          <p:spPr>
            <a:xfrm>
              <a:off x="9469273" y="6031360"/>
              <a:ext cx="409433" cy="773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0070C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E</a:t>
              </a:r>
              <a:endParaRPr sz="24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7" name="Google Shape;1117;p34"/>
            <p:cNvSpPr txBox="1"/>
            <p:nvPr/>
          </p:nvSpPr>
          <p:spPr>
            <a:xfrm>
              <a:off x="11565906" y="2497147"/>
              <a:ext cx="409433" cy="773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0070C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F</a:t>
              </a:r>
              <a:endParaRPr sz="24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18" name="Google Shape;1118;p34"/>
          <p:cNvSpPr/>
          <p:nvPr/>
        </p:nvSpPr>
        <p:spPr>
          <a:xfrm>
            <a:off x="930010" y="1281451"/>
            <a:ext cx="659431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三角形帶的前三個頂點(Vertex)定義了第一個三角形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之後這三個頂點中的兩個頂點(Vertex)與下一個頂點(Vertex)一起定義新的三角形，依此類推。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3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35" descr="D:\Downloads\WEBGL封面jpg_工作區域 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" y="-158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Microsoft JhengHei"/>
              <a:buNone/>
            </a:pPr>
            <a:r>
              <a:rPr lang="en-US">
                <a:solidFill>
                  <a:srgbClr val="002060"/>
                </a:solidFill>
              </a:rPr>
              <a:t>Lesson 1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126" name="Google Shape;1126;p35"/>
          <p:cNvSpPr/>
          <p:nvPr/>
        </p:nvSpPr>
        <p:spPr>
          <a:xfrm>
            <a:off x="2473565" y="1238293"/>
            <a:ext cx="4572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備註：附加完整程式碼於同資料夾裡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(檔名 : code_lesson1.html)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Shader程式碼檔名：shader.js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7" name="Google Shape;1127;p3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1128" name="Google Shape;112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89403" y="2570956"/>
            <a:ext cx="1828978" cy="1832636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35"/>
          <p:cNvSpPr/>
          <p:nvPr/>
        </p:nvSpPr>
        <p:spPr>
          <a:xfrm>
            <a:off x="4578675" y="2551042"/>
            <a:ext cx="246689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altLang="en-US" sz="1800" b="1" i="0" u="none" strike="noStrike" cap="none" dirty="0" smtClean="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回家作業：</a:t>
            </a:r>
            <a:endParaRPr lang="en-US" altLang="zh-TW" sz="1800" b="1" i="0" u="none" strike="noStrike" cap="none" dirty="0" smtClean="0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err="1" smtClean="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試著畫</a:t>
            </a:r>
            <a:endParaRPr lang="en-US" sz="1800" b="1" i="0" u="none" strike="noStrike" cap="none" dirty="0" smtClean="0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800" b="1" dirty="0" smtClean="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</a:t>
            </a:r>
            <a:r>
              <a:rPr lang="en-US" sz="1800" b="1" i="0" u="none" strike="noStrike" cap="none" dirty="0" smtClean="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六邊形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800" b="1" dirty="0" smtClean="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</a:t>
            </a:r>
            <a:r>
              <a:rPr lang="zh-TW" altLang="en-US" sz="1800" b="1" dirty="0" smtClean="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平行四邊形</a:t>
            </a:r>
            <a:endParaRPr sz="1800" b="1" i="0" u="none" strike="noStrike" cap="none" dirty="0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0" name="Google Shape;1130;p35"/>
          <p:cNvSpPr/>
          <p:nvPr/>
        </p:nvSpPr>
        <p:spPr>
          <a:xfrm>
            <a:off x="4578674" y="3817315"/>
            <a:ext cx="1512168" cy="58627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Try It Now!</a:t>
            </a:r>
            <a:endParaRPr sz="18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一、WebGL簡介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79" name="Google Shape;179;p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80" name="Google Shape;180;p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84" name="Google Shape;184;p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85" name="Google Shape;185;p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88" name="Google Shape;188;p7"/>
          <p:cNvSpPr/>
          <p:nvPr/>
        </p:nvSpPr>
        <p:spPr>
          <a:xfrm>
            <a:off x="2267744" y="1485595"/>
            <a:ext cx="4039376" cy="40011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WebGL(Web Graphic Language)</a:t>
            </a:r>
            <a:endParaRPr sz="2000" b="0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755576" y="2377430"/>
            <a:ext cx="2492991" cy="9144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</a:t>
            </a:r>
            <a:endParaRPr sz="1800" b="0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利用JavaScript API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呈現電腦圖形的技術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3365674" y="2377430"/>
            <a:ext cx="2492991" cy="9144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</a:t>
            </a:r>
            <a:endParaRPr sz="1800" b="0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不需加裝外掛程式</a:t>
            </a:r>
            <a:endParaRPr sz="1800" b="0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6033014" y="2377430"/>
            <a:ext cx="2492991" cy="9144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</a:t>
            </a:r>
            <a:endParaRPr sz="1800" b="0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編寫網頁程式碼</a:t>
            </a:r>
            <a:endParaRPr sz="1800" b="0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展示2D、3D圖像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2195736" y="3930610"/>
            <a:ext cx="45018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作品範例展示 </a:t>
            </a:r>
            <a:r>
              <a:rPr lang="en-US" sz="1800" b="0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https://webglsamples.org/</a:t>
            </a:r>
            <a:endParaRPr sz="1800" b="0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3" name="Google Shape;193;p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8348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二、WebGL環境設定</a:t>
            </a:r>
            <a:endParaRPr/>
          </a:p>
        </p:txBody>
      </p:sp>
      <p:grpSp>
        <p:nvGrpSpPr>
          <p:cNvPr id="199" name="Google Shape;199;p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00" name="Google Shape;200;p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04" name="Google Shape;204;p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05" name="Google Shape;205;p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08" name="Google Shape;208;p8"/>
          <p:cNvSpPr/>
          <p:nvPr/>
        </p:nvSpPr>
        <p:spPr>
          <a:xfrm>
            <a:off x="864096" y="1349355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官方提供測試此瀏覽器是否支援WebGL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的網站 https://get.webgl.org/ (如右圖)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8969" y="704040"/>
            <a:ext cx="2799495" cy="337987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8"/>
          <p:cNvSpPr/>
          <p:nvPr/>
        </p:nvSpPr>
        <p:spPr>
          <a:xfrm>
            <a:off x="889248" y="875496"/>
            <a:ext cx="36613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(一)檢測瀏覽器 WebGL 支援度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539552" y="2211710"/>
            <a:ext cx="1338828" cy="36933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瀏覽器支援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1872208" y="2211710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出現如右圖綠色的字說明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「Your browser supports WebGL」</a:t>
            </a:r>
            <a:endParaRPr sz="1800" b="0" i="0" u="none" strike="noStrike" cap="none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且會看到一個旋轉的 3D 立方體動畫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2126491" y="3363838"/>
            <a:ext cx="395767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建議安裝有支援WebGL的瀏覽器Google Chrome與Mozilla Firefox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539552" y="3383870"/>
            <a:ext cx="1569660" cy="36933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95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瀏覽器不支援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5" name="Google Shape;215;p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69086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二、WebGL環境設定</a:t>
            </a:r>
            <a:endParaRPr/>
          </a:p>
        </p:txBody>
      </p:sp>
      <p:grpSp>
        <p:nvGrpSpPr>
          <p:cNvPr id="221" name="Google Shape;221;p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22" name="Google Shape;222;p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27" name="Google Shape;227;p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30" name="Google Shape;230;p9"/>
          <p:cNvSpPr/>
          <p:nvPr/>
        </p:nvSpPr>
        <p:spPr>
          <a:xfrm>
            <a:off x="692188" y="2927228"/>
            <a:ext cx="4116136" cy="1477328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1.於瀏覽器列輸入“chrome://flags”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2.按下Ctrl+F 尋找“rendering list”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3.找到“overwrite rendering list”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4.把原本enable改為disable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5.重啟 chrome 再次開啟測試網站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889248" y="875496"/>
            <a:ext cx="31483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(二)開啟 WebGL 支援設置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9"/>
          <p:cNvSpPr/>
          <p:nvPr/>
        </p:nvSpPr>
        <p:spPr>
          <a:xfrm>
            <a:off x="1427659" y="1347614"/>
            <a:ext cx="1210588" cy="40011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無作用時</a:t>
            </a:r>
            <a:endParaRPr sz="2000" b="0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2664296" y="1277347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若此網站顯示此瀏覽器可以支援 WebGL， 但沒有作用 (disable 或 unavailable)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4211960" y="1923678"/>
            <a:ext cx="216024" cy="21602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18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4644008" y="2211710"/>
            <a:ext cx="2954655" cy="369332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更新顯示卡的驅動程式版本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1427659" y="2211710"/>
            <a:ext cx="2565126" cy="369332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開啟 (enable) 軟體模擬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4130052" y="220241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或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8" name="Google Shape;238;p9"/>
          <p:cNvSpPr/>
          <p:nvPr/>
        </p:nvSpPr>
        <p:spPr>
          <a:xfrm>
            <a:off x="2602210" y="2643758"/>
            <a:ext cx="216024" cy="21602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18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6228184" y="4148137"/>
            <a:ext cx="1512168" cy="58627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Try It Now!</a:t>
            </a:r>
            <a:endParaRPr sz="18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0" name="Google Shape;240;p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三、Xampp安裝</a:t>
            </a:r>
            <a:endParaRPr/>
          </a:p>
        </p:txBody>
      </p:sp>
      <p:grpSp>
        <p:nvGrpSpPr>
          <p:cNvPr id="246" name="Google Shape;246;p1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47" name="Google Shape;247;p1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51" name="Google Shape;251;p1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52" name="Google Shape;252;p1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55" name="Google Shape;255;p10"/>
          <p:cNvSpPr/>
          <p:nvPr/>
        </p:nvSpPr>
        <p:spPr>
          <a:xfrm>
            <a:off x="889248" y="875496"/>
            <a:ext cx="31694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(一)網頁伺服器自動架站機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0"/>
          <p:cNvSpPr txBox="1"/>
          <p:nvPr/>
        </p:nvSpPr>
        <p:spPr>
          <a:xfrm>
            <a:off x="949241" y="1419622"/>
            <a:ext cx="2492990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為什麼要架設伺服器？</a:t>
            </a:r>
            <a:endParaRPr sz="1800" b="0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7" name="Google Shape;257;p10"/>
          <p:cNvSpPr/>
          <p:nvPr/>
        </p:nvSpPr>
        <p:spPr>
          <a:xfrm>
            <a:off x="245225" y="1851675"/>
            <a:ext cx="3814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出於資訊安全的考量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大部分瀏覽器在從本地檔案URL中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開啟的指令碼上做了限制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導致許多指令無法執行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1007604" y="3376279"/>
            <a:ext cx="2376264" cy="1477328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架設伺服器後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可以偽裝成非本地端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藉由伺服器處理GET/POST請求來載入資料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2087724" y="3051975"/>
            <a:ext cx="216024" cy="21602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18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0" name="Google Shape;260;p10" descr="D:\Downloads\xamp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1960" y="1162651"/>
            <a:ext cx="1694411" cy="176042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0"/>
          <p:cNvSpPr/>
          <p:nvPr/>
        </p:nvSpPr>
        <p:spPr>
          <a:xfrm>
            <a:off x="3834384" y="2923077"/>
            <a:ext cx="5230368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 → 跨平台，支援多種作業系統 (Windows, Mac, Linux)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 → Apache 網頁伺服器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 → MariaDB 資料庫（MySQL 的延伸版本，用起來差不多）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 → PHP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 → Perl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5580112" y="2427734"/>
            <a:ext cx="202573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網頁開發好幫手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三、Xampp安裝</a:t>
            </a:r>
            <a:endParaRPr/>
          </a:p>
        </p:txBody>
      </p:sp>
      <p:grpSp>
        <p:nvGrpSpPr>
          <p:cNvPr id="269" name="Google Shape;269;p1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70" name="Google Shape;270;p1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74" name="Google Shape;274;p1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75" name="Google Shape;275;p1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78" name="Google Shape;278;p11"/>
          <p:cNvSpPr/>
          <p:nvPr/>
        </p:nvSpPr>
        <p:spPr>
          <a:xfrm>
            <a:off x="889248" y="875496"/>
            <a:ext cx="16305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(二)安裝說明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9" name="Google Shape;279;p11"/>
          <p:cNvSpPr/>
          <p:nvPr/>
        </p:nvSpPr>
        <p:spPr>
          <a:xfrm>
            <a:off x="588435" y="1851670"/>
            <a:ext cx="232205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我是載點</a:t>
            </a: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https://www.apachefriends.org/zh_tw/download.html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0" name="Google Shape;280;p11"/>
          <p:cNvSpPr/>
          <p:nvPr/>
        </p:nvSpPr>
        <p:spPr>
          <a:xfrm>
            <a:off x="971600" y="1347614"/>
            <a:ext cx="1844752" cy="36004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1.下載Xampp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1" name="Google Shape;281;p11"/>
          <p:cNvSpPr/>
          <p:nvPr/>
        </p:nvSpPr>
        <p:spPr>
          <a:xfrm>
            <a:off x="971600" y="4166566"/>
            <a:ext cx="1844752" cy="36004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2.開啟Xampp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82" name="Google Shape;282;p11"/>
          <p:cNvPicPr preferRelativeResize="0"/>
          <p:nvPr/>
        </p:nvPicPr>
        <p:blipFill rotWithShape="1">
          <a:blip r:embed="rId4">
            <a:alphaModFix/>
          </a:blip>
          <a:srcRect l="2231" t="28709" r="36652"/>
          <a:stretch/>
        </p:blipFill>
        <p:spPr>
          <a:xfrm>
            <a:off x="3059832" y="3950542"/>
            <a:ext cx="1584176" cy="966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59832" y="1159602"/>
            <a:ext cx="3024337" cy="253186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1"/>
          <p:cNvSpPr txBox="1"/>
          <p:nvPr/>
        </p:nvSpPr>
        <p:spPr>
          <a:xfrm>
            <a:off x="6228174" y="1338335"/>
            <a:ext cx="2732663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不需勾FTP Server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不需勾Mail Server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不需勾Perl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✔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嫌電腦空間太多就全部勾起來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5" name="Google Shape;285;p1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3444240" y="2188464"/>
            <a:ext cx="67056" cy="16459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3450335" y="2663222"/>
            <a:ext cx="45719" cy="8229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icrosoft JhengHei"/>
              <a:buNone/>
            </a:pPr>
            <a:r>
              <a:rPr lang="en-US" sz="3600" b="1">
                <a:solidFill>
                  <a:srgbClr val="002060"/>
                </a:solidFill>
              </a:rPr>
              <a:t>三、Xampp安裝</a:t>
            </a:r>
            <a:endParaRPr/>
          </a:p>
        </p:txBody>
      </p:sp>
      <p:grpSp>
        <p:nvGrpSpPr>
          <p:cNvPr id="293" name="Google Shape;293;p1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94" name="Google Shape;294;p1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5" name="Google Shape;295;p1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7" name="Google Shape;297;p1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98" name="Google Shape;298;p1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99" name="Google Shape;299;p1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0" name="Google Shape;300;p1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1" name="Google Shape;301;p1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02" name="Google Shape;302;p12"/>
          <p:cNvSpPr/>
          <p:nvPr/>
        </p:nvSpPr>
        <p:spPr>
          <a:xfrm>
            <a:off x="889248" y="875496"/>
            <a:ext cx="16305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(二)安裝說明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3" name="Google Shape;303;p12"/>
          <p:cNvSpPr/>
          <p:nvPr/>
        </p:nvSpPr>
        <p:spPr>
          <a:xfrm>
            <a:off x="971599" y="1347614"/>
            <a:ext cx="3313381" cy="36004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3.按下Start開啟Apache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04" name="Google Shape;30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682" y="1851670"/>
            <a:ext cx="3810299" cy="244827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2"/>
          <p:cNvSpPr/>
          <p:nvPr/>
        </p:nvSpPr>
        <p:spPr>
          <a:xfrm>
            <a:off x="546689" y="2355726"/>
            <a:ext cx="3168353" cy="1892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06" name="Google Shape;30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0703" y="1821194"/>
            <a:ext cx="3891920" cy="247874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2"/>
          <p:cNvSpPr/>
          <p:nvPr/>
        </p:nvSpPr>
        <p:spPr>
          <a:xfrm rot="-5400000">
            <a:off x="4407903" y="2355726"/>
            <a:ext cx="216024" cy="21602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8" name="Google Shape;308;p1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1379</Words>
  <Application>Microsoft Office PowerPoint</Application>
  <PresentationFormat>如螢幕大小 (16:9)</PresentationFormat>
  <Paragraphs>424</Paragraphs>
  <Slides>39</Slides>
  <Notes>39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0" baseType="lpstr">
      <vt:lpstr>Office 佈景主題</vt:lpstr>
      <vt:lpstr>WebGL  Lesson 1</vt:lpstr>
      <vt:lpstr>Outline</vt:lpstr>
      <vt:lpstr>壹、環境設定 </vt:lpstr>
      <vt:lpstr>一、WebGL簡介</vt:lpstr>
      <vt:lpstr>二、WebGL環境設定</vt:lpstr>
      <vt:lpstr>二、WebGL環境設定</vt:lpstr>
      <vt:lpstr>三、Xampp安裝</vt:lpstr>
      <vt:lpstr>三、Xampp安裝</vt:lpstr>
      <vt:lpstr>三、Xampp安裝</vt:lpstr>
      <vt:lpstr>三、Xampp安裝</vt:lpstr>
      <vt:lpstr>三、Xampp安裝</vt:lpstr>
      <vt:lpstr>三、Xampp安裝</vt:lpstr>
      <vt:lpstr>貳、基本圖形繪製</vt:lpstr>
      <vt:lpstr>一、繪圖系統</vt:lpstr>
      <vt:lpstr>一、繪圖系統</vt:lpstr>
      <vt:lpstr>一、繪圖系統</vt:lpstr>
      <vt:lpstr>一、繪圖系統</vt:lpstr>
      <vt:lpstr>一、繪圖系統</vt:lpstr>
      <vt:lpstr>一、繪圖系統</vt:lpstr>
      <vt:lpstr>一、繪圖系統</vt:lpstr>
      <vt:lpstr>一、繪圖系統</vt:lpstr>
      <vt:lpstr>二、繪圖相關function</vt:lpstr>
      <vt:lpstr>二、繪圖相關function</vt:lpstr>
      <vt:lpstr>二、繪圖相關function</vt:lpstr>
      <vt:lpstr>二、繪圖相關function</vt:lpstr>
      <vt:lpstr>二、繪圖相關function</vt:lpstr>
      <vt:lpstr>二、繪圖相關function</vt:lpstr>
      <vt:lpstr>二、繪圖相關function</vt:lpstr>
      <vt:lpstr>二、繪圖相關function</vt:lpstr>
      <vt:lpstr>二、繪圖相關function</vt:lpstr>
      <vt:lpstr>二、繪圖相關function</vt:lpstr>
      <vt:lpstr>二、繪圖相關function</vt:lpstr>
      <vt:lpstr>二、繪圖相關function</vt:lpstr>
      <vt:lpstr>二、繪圖相關function</vt:lpstr>
      <vt:lpstr>二、繪圖相關function</vt:lpstr>
      <vt:lpstr>二、繪圖相關function</vt:lpstr>
      <vt:lpstr>二、繪圖相關function</vt:lpstr>
      <vt:lpstr>二、繪圖相關function</vt:lpstr>
      <vt:lpstr>Lesson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  Lesson 1</dc:title>
  <dc:creator>X</dc:creator>
  <cp:lastModifiedBy>X</cp:lastModifiedBy>
  <cp:revision>24</cp:revision>
  <dcterms:created xsi:type="dcterms:W3CDTF">2020-06-27T07:16:06Z</dcterms:created>
  <dcterms:modified xsi:type="dcterms:W3CDTF">2020-09-21T04:52:20Z</dcterms:modified>
</cp:coreProperties>
</file>